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6" r:id="rId2"/>
    <p:sldId id="277" r:id="rId3"/>
    <p:sldId id="257" r:id="rId4"/>
    <p:sldId id="310" r:id="rId5"/>
    <p:sldId id="298" r:id="rId6"/>
    <p:sldId id="301" r:id="rId7"/>
    <p:sldId id="258" r:id="rId8"/>
    <p:sldId id="279" r:id="rId9"/>
    <p:sldId id="307" r:id="rId10"/>
    <p:sldId id="259" r:id="rId11"/>
    <p:sldId id="308" r:id="rId12"/>
    <p:sldId id="261" r:id="rId13"/>
    <p:sldId id="260" r:id="rId14"/>
    <p:sldId id="280" r:id="rId15"/>
    <p:sldId id="309" r:id="rId16"/>
    <p:sldId id="273"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CDE64-98B0-384E-A76E-C7DD3CFB7543}" v="370" dt="2020-03-30T20:57:17.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9066"/>
  </p:normalViewPr>
  <p:slideViewPr>
    <p:cSldViewPr snapToGrid="0">
      <p:cViewPr varScale="1">
        <p:scale>
          <a:sx n="73" d="100"/>
          <a:sy n="73" d="100"/>
        </p:scale>
        <p:origin x="2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minpreet Singh Kainth" userId="85e47741-a3d8-4f6d-a42e-12cb658566ce" providerId="ADAL" clId="{250CDE64-98B0-384E-A76E-C7DD3CFB7543}"/>
    <pc:docChg chg="undo redo custSel addSld delSld modSld sldOrd">
      <pc:chgData name="Aasminpreet Singh Kainth" userId="85e47741-a3d8-4f6d-a42e-12cb658566ce" providerId="ADAL" clId="{250CDE64-98B0-384E-A76E-C7DD3CFB7543}" dt="2020-03-30T20:57:17.046" v="1421" actId="20577"/>
      <pc:docMkLst>
        <pc:docMk/>
      </pc:docMkLst>
      <pc:sldChg chg="modSp">
        <pc:chgData name="Aasminpreet Singh Kainth" userId="85e47741-a3d8-4f6d-a42e-12cb658566ce" providerId="ADAL" clId="{250CDE64-98B0-384E-A76E-C7DD3CFB7543}" dt="2020-03-30T16:37:50.143" v="457" actId="20577"/>
        <pc:sldMkLst>
          <pc:docMk/>
          <pc:sldMk cId="1197020156" sldId="257"/>
        </pc:sldMkLst>
        <pc:spChg chg="mod">
          <ac:chgData name="Aasminpreet Singh Kainth" userId="85e47741-a3d8-4f6d-a42e-12cb658566ce" providerId="ADAL" clId="{250CDE64-98B0-384E-A76E-C7DD3CFB7543}" dt="2020-03-30T16:37:50.143" v="457" actId="20577"/>
          <ac:spMkLst>
            <pc:docMk/>
            <pc:sldMk cId="1197020156" sldId="257"/>
            <ac:spMk id="7" creationId="{3F782111-BC0B-48AE-B57C-59CD610F13D3}"/>
          </ac:spMkLst>
        </pc:spChg>
      </pc:sldChg>
      <pc:sldChg chg="modSp modNotesTx">
        <pc:chgData name="Aasminpreet Singh Kainth" userId="85e47741-a3d8-4f6d-a42e-12cb658566ce" providerId="ADAL" clId="{250CDE64-98B0-384E-A76E-C7DD3CFB7543}" dt="2020-03-30T19:17:13.930" v="1411" actId="20577"/>
        <pc:sldMkLst>
          <pc:docMk/>
          <pc:sldMk cId="1360492847" sldId="258"/>
        </pc:sldMkLst>
        <pc:spChg chg="mod">
          <ac:chgData name="Aasminpreet Singh Kainth" userId="85e47741-a3d8-4f6d-a42e-12cb658566ce" providerId="ADAL" clId="{250CDE64-98B0-384E-A76E-C7DD3CFB7543}" dt="2020-03-30T18:21:54.306" v="1059" actId="20577"/>
          <ac:spMkLst>
            <pc:docMk/>
            <pc:sldMk cId="1360492847" sldId="258"/>
            <ac:spMk id="6" creationId="{C930B70C-29F8-424B-87DB-F3343B818646}"/>
          </ac:spMkLst>
        </pc:spChg>
        <pc:spChg chg="mod">
          <ac:chgData name="Aasminpreet Singh Kainth" userId="85e47741-a3d8-4f6d-a42e-12cb658566ce" providerId="ADAL" clId="{250CDE64-98B0-384E-A76E-C7DD3CFB7543}" dt="2020-03-30T16:43:56.220" v="529" actId="20577"/>
          <ac:spMkLst>
            <pc:docMk/>
            <pc:sldMk cId="1360492847" sldId="258"/>
            <ac:spMk id="7" creationId="{3F782111-BC0B-48AE-B57C-59CD610F13D3}"/>
          </ac:spMkLst>
        </pc:spChg>
      </pc:sldChg>
      <pc:sldChg chg="addSp delSp modSp modNotesTx">
        <pc:chgData name="Aasminpreet Singh Kainth" userId="85e47741-a3d8-4f6d-a42e-12cb658566ce" providerId="ADAL" clId="{250CDE64-98B0-384E-A76E-C7DD3CFB7543}" dt="2020-03-30T06:07:50.892" v="332" actId="403"/>
        <pc:sldMkLst>
          <pc:docMk/>
          <pc:sldMk cId="1471367575" sldId="259"/>
        </pc:sldMkLst>
        <pc:spChg chg="mod">
          <ac:chgData name="Aasminpreet Singh Kainth" userId="85e47741-a3d8-4f6d-a42e-12cb658566ce" providerId="ADAL" clId="{250CDE64-98B0-384E-A76E-C7DD3CFB7543}" dt="2020-03-30T06:07:50.892" v="332" actId="403"/>
          <ac:spMkLst>
            <pc:docMk/>
            <pc:sldMk cId="1471367575" sldId="259"/>
            <ac:spMk id="7" creationId="{3F782111-BC0B-48AE-B57C-59CD610F13D3}"/>
          </ac:spMkLst>
        </pc:spChg>
        <pc:picChg chg="del mod">
          <ac:chgData name="Aasminpreet Singh Kainth" userId="85e47741-a3d8-4f6d-a42e-12cb658566ce" providerId="ADAL" clId="{250CDE64-98B0-384E-A76E-C7DD3CFB7543}" dt="2020-03-30T05:52:32.333" v="132" actId="478"/>
          <ac:picMkLst>
            <pc:docMk/>
            <pc:sldMk cId="1471367575" sldId="259"/>
            <ac:picMk id="2" creationId="{1AD8206E-8C47-4A43-B7A3-1E8B11DAB908}"/>
          </ac:picMkLst>
        </pc:picChg>
        <pc:picChg chg="mod modCrop">
          <ac:chgData name="Aasminpreet Singh Kainth" userId="85e47741-a3d8-4f6d-a42e-12cb658566ce" providerId="ADAL" clId="{250CDE64-98B0-384E-A76E-C7DD3CFB7543}" dt="2020-03-30T05:56:53.303" v="257" actId="1076"/>
          <ac:picMkLst>
            <pc:docMk/>
            <pc:sldMk cId="1471367575" sldId="259"/>
            <ac:picMk id="3" creationId="{840F3EAF-27F3-3143-8797-BFF9D95F8D76}"/>
          </ac:picMkLst>
        </pc:picChg>
        <pc:picChg chg="add mod">
          <ac:chgData name="Aasminpreet Singh Kainth" userId="85e47741-a3d8-4f6d-a42e-12cb658566ce" providerId="ADAL" clId="{250CDE64-98B0-384E-A76E-C7DD3CFB7543}" dt="2020-03-30T05:54:51.093" v="224" actId="1076"/>
          <ac:picMkLst>
            <pc:docMk/>
            <pc:sldMk cId="1471367575" sldId="259"/>
            <ac:picMk id="8" creationId="{5B9A8ED2-8A2F-914C-AEF7-08A266A71E68}"/>
          </ac:picMkLst>
        </pc:picChg>
        <pc:picChg chg="add del mod">
          <ac:chgData name="Aasminpreet Singh Kainth" userId="85e47741-a3d8-4f6d-a42e-12cb658566ce" providerId="ADAL" clId="{250CDE64-98B0-384E-A76E-C7DD3CFB7543}" dt="2020-03-30T05:55:07.819" v="228"/>
          <ac:picMkLst>
            <pc:docMk/>
            <pc:sldMk cId="1471367575" sldId="259"/>
            <ac:picMk id="9" creationId="{C59A55AB-5E21-3B44-9EAD-91F483CA698F}"/>
          </ac:picMkLst>
        </pc:picChg>
      </pc:sldChg>
      <pc:sldChg chg="addSp delSp modSp modNotesTx">
        <pc:chgData name="Aasminpreet Singh Kainth" userId="85e47741-a3d8-4f6d-a42e-12cb658566ce" providerId="ADAL" clId="{250CDE64-98B0-384E-A76E-C7DD3CFB7543}" dt="2020-03-30T18:38:16.368" v="1198" actId="20577"/>
        <pc:sldMkLst>
          <pc:docMk/>
          <pc:sldMk cId="1846332249" sldId="260"/>
        </pc:sldMkLst>
        <pc:spChg chg="add del mod">
          <ac:chgData name="Aasminpreet Singh Kainth" userId="85e47741-a3d8-4f6d-a42e-12cb658566ce" providerId="ADAL" clId="{250CDE64-98B0-384E-A76E-C7DD3CFB7543}" dt="2020-03-30T06:10:47.150" v="353"/>
          <ac:spMkLst>
            <pc:docMk/>
            <pc:sldMk cId="1846332249" sldId="260"/>
            <ac:spMk id="3" creationId="{F4807C68-0FAF-3444-93CE-0CF07077D1A2}"/>
          </ac:spMkLst>
        </pc:spChg>
        <pc:spChg chg="add del mod">
          <ac:chgData name="Aasminpreet Singh Kainth" userId="85e47741-a3d8-4f6d-a42e-12cb658566ce" providerId="ADAL" clId="{250CDE64-98B0-384E-A76E-C7DD3CFB7543}" dt="2020-03-30T06:10:49.586" v="355"/>
          <ac:spMkLst>
            <pc:docMk/>
            <pc:sldMk cId="1846332249" sldId="260"/>
            <ac:spMk id="5" creationId="{448F32E0-97DC-4B4C-89EC-8075CAA835F6}"/>
          </ac:spMkLst>
        </pc:spChg>
        <pc:spChg chg="mod">
          <ac:chgData name="Aasminpreet Singh Kainth" userId="85e47741-a3d8-4f6d-a42e-12cb658566ce" providerId="ADAL" clId="{250CDE64-98B0-384E-A76E-C7DD3CFB7543}" dt="2020-03-30T17:14:39.075" v="863" actId="113"/>
          <ac:spMkLst>
            <pc:docMk/>
            <pc:sldMk cId="1846332249" sldId="260"/>
            <ac:spMk id="7" creationId="{3F782111-BC0B-48AE-B57C-59CD610F13D3}"/>
          </ac:spMkLst>
        </pc:spChg>
        <pc:picChg chg="mod">
          <ac:chgData name="Aasminpreet Singh Kainth" userId="85e47741-a3d8-4f6d-a42e-12cb658566ce" providerId="ADAL" clId="{250CDE64-98B0-384E-A76E-C7DD3CFB7543}" dt="2020-03-30T06:16:55.786" v="378" actId="14100"/>
          <ac:picMkLst>
            <pc:docMk/>
            <pc:sldMk cId="1846332249" sldId="260"/>
            <ac:picMk id="2" creationId="{9F06CDEC-E414-B642-9C07-90721F7C040B}"/>
          </ac:picMkLst>
        </pc:picChg>
      </pc:sldChg>
      <pc:sldChg chg="modSp modNotesTx">
        <pc:chgData name="Aasminpreet Singh Kainth" userId="85e47741-a3d8-4f6d-a42e-12cb658566ce" providerId="ADAL" clId="{250CDE64-98B0-384E-A76E-C7DD3CFB7543}" dt="2020-03-30T17:06:11.352" v="813" actId="20577"/>
        <pc:sldMkLst>
          <pc:docMk/>
          <pc:sldMk cId="65548647" sldId="261"/>
        </pc:sldMkLst>
        <pc:spChg chg="mod">
          <ac:chgData name="Aasminpreet Singh Kainth" userId="85e47741-a3d8-4f6d-a42e-12cb658566ce" providerId="ADAL" clId="{250CDE64-98B0-384E-A76E-C7DD3CFB7543}" dt="2020-03-30T17:06:11.352" v="813" actId="20577"/>
          <ac:spMkLst>
            <pc:docMk/>
            <pc:sldMk cId="65548647" sldId="261"/>
            <ac:spMk id="7" creationId="{3F782111-BC0B-48AE-B57C-59CD610F13D3}"/>
          </ac:spMkLst>
        </pc:spChg>
      </pc:sldChg>
      <pc:sldChg chg="modSp add del ord">
        <pc:chgData name="Aasminpreet Singh Kainth" userId="85e47741-a3d8-4f6d-a42e-12cb658566ce" providerId="ADAL" clId="{250CDE64-98B0-384E-A76E-C7DD3CFB7543}" dt="2020-03-30T18:17:55.183" v="989" actId="2696"/>
        <pc:sldMkLst>
          <pc:docMk/>
          <pc:sldMk cId="3935773334" sldId="262"/>
        </pc:sldMkLst>
        <pc:spChg chg="mod">
          <ac:chgData name="Aasminpreet Singh Kainth" userId="85e47741-a3d8-4f6d-a42e-12cb658566ce" providerId="ADAL" clId="{250CDE64-98B0-384E-A76E-C7DD3CFB7543}" dt="2020-03-30T17:33:41.495" v="914" actId="20577"/>
          <ac:spMkLst>
            <pc:docMk/>
            <pc:sldMk cId="3935773334" sldId="262"/>
            <ac:spMk id="7" creationId="{3F782111-BC0B-48AE-B57C-59CD610F13D3}"/>
          </ac:spMkLst>
        </pc:spChg>
        <pc:picChg chg="mod">
          <ac:chgData name="Aasminpreet Singh Kainth" userId="85e47741-a3d8-4f6d-a42e-12cb658566ce" providerId="ADAL" clId="{250CDE64-98B0-384E-A76E-C7DD3CFB7543}" dt="2020-03-30T17:57:23.020" v="928" actId="1076"/>
          <ac:picMkLst>
            <pc:docMk/>
            <pc:sldMk cId="3935773334" sldId="262"/>
            <ac:picMk id="2" creationId="{FF30A1B9-AFC7-E043-85BE-D6D9DD949ECA}"/>
          </ac:picMkLst>
        </pc:picChg>
      </pc:sldChg>
      <pc:sldChg chg="modSp add del ord">
        <pc:chgData name="Aasminpreet Singh Kainth" userId="85e47741-a3d8-4f6d-a42e-12cb658566ce" providerId="ADAL" clId="{250CDE64-98B0-384E-A76E-C7DD3CFB7543}" dt="2020-03-30T18:17:55.189" v="990" actId="2696"/>
        <pc:sldMkLst>
          <pc:docMk/>
          <pc:sldMk cId="3906526908" sldId="263"/>
        </pc:sldMkLst>
        <pc:spChg chg="mod">
          <ac:chgData name="Aasminpreet Singh Kainth" userId="85e47741-a3d8-4f6d-a42e-12cb658566ce" providerId="ADAL" clId="{250CDE64-98B0-384E-A76E-C7DD3CFB7543}" dt="2020-03-30T06:29:42.621" v="420" actId="20577"/>
          <ac:spMkLst>
            <pc:docMk/>
            <pc:sldMk cId="3906526908" sldId="263"/>
            <ac:spMk id="7" creationId="{3F782111-BC0B-48AE-B57C-59CD610F13D3}"/>
          </ac:spMkLst>
        </pc:spChg>
        <pc:picChg chg="mod">
          <ac:chgData name="Aasminpreet Singh Kainth" userId="85e47741-a3d8-4f6d-a42e-12cb658566ce" providerId="ADAL" clId="{250CDE64-98B0-384E-A76E-C7DD3CFB7543}" dt="2020-03-30T17:57:40.380" v="929" actId="14100"/>
          <ac:picMkLst>
            <pc:docMk/>
            <pc:sldMk cId="3906526908" sldId="263"/>
            <ac:picMk id="2" creationId="{F4FC2392-9E5D-1E4D-BF2D-697AABBB0DA3}"/>
          </ac:picMkLst>
        </pc:picChg>
      </pc:sldChg>
      <pc:sldChg chg="modSp modNotesTx">
        <pc:chgData name="Aasminpreet Singh Kainth" userId="85e47741-a3d8-4f6d-a42e-12cb658566ce" providerId="ADAL" clId="{250CDE64-98B0-384E-A76E-C7DD3CFB7543}" dt="2020-03-30T20:57:17.046" v="1421" actId="20577"/>
        <pc:sldMkLst>
          <pc:docMk/>
          <pc:sldMk cId="3947793992" sldId="273"/>
        </pc:sldMkLst>
        <pc:spChg chg="mod">
          <ac:chgData name="Aasminpreet Singh Kainth" userId="85e47741-a3d8-4f6d-a42e-12cb658566ce" providerId="ADAL" clId="{250CDE64-98B0-384E-A76E-C7DD3CFB7543}" dt="2020-03-30T18:15:21.779" v="949" actId="20577"/>
          <ac:spMkLst>
            <pc:docMk/>
            <pc:sldMk cId="3947793992" sldId="273"/>
            <ac:spMk id="6" creationId="{C930B70C-29F8-424B-87DB-F3343B818646}"/>
          </ac:spMkLst>
        </pc:spChg>
        <pc:spChg chg="mod">
          <ac:chgData name="Aasminpreet Singh Kainth" userId="85e47741-a3d8-4f6d-a42e-12cb658566ce" providerId="ADAL" clId="{250CDE64-98B0-384E-A76E-C7DD3CFB7543}" dt="2020-03-30T18:17:24.589" v="988" actId="20577"/>
          <ac:spMkLst>
            <pc:docMk/>
            <pc:sldMk cId="3947793992" sldId="273"/>
            <ac:spMk id="7" creationId="{3F782111-BC0B-48AE-B57C-59CD610F13D3}"/>
          </ac:spMkLst>
        </pc:spChg>
      </pc:sldChg>
      <pc:sldChg chg="modNotesTx">
        <pc:chgData name="Aasminpreet Singh Kainth" userId="85e47741-a3d8-4f6d-a42e-12cb658566ce" providerId="ADAL" clId="{250CDE64-98B0-384E-A76E-C7DD3CFB7543}" dt="2020-03-30T18:44:57.314" v="1363" actId="20577"/>
        <pc:sldMkLst>
          <pc:docMk/>
          <pc:sldMk cId="490114812" sldId="274"/>
        </pc:sldMkLst>
      </pc:sldChg>
      <pc:sldChg chg="modSp">
        <pc:chgData name="Aasminpreet Singh Kainth" userId="85e47741-a3d8-4f6d-a42e-12cb658566ce" providerId="ADAL" clId="{250CDE64-98B0-384E-A76E-C7DD3CFB7543}" dt="2020-03-30T18:20:08.131" v="1011" actId="20577"/>
        <pc:sldMkLst>
          <pc:docMk/>
          <pc:sldMk cId="2258200673" sldId="276"/>
        </pc:sldMkLst>
        <pc:spChg chg="mod">
          <ac:chgData name="Aasminpreet Singh Kainth" userId="85e47741-a3d8-4f6d-a42e-12cb658566ce" providerId="ADAL" clId="{250CDE64-98B0-384E-A76E-C7DD3CFB7543}" dt="2020-03-30T18:20:08.131" v="1011" actId="20577"/>
          <ac:spMkLst>
            <pc:docMk/>
            <pc:sldMk cId="2258200673" sldId="276"/>
            <ac:spMk id="6" creationId="{77C2773F-4E79-3F43-A710-01D6E746868A}"/>
          </ac:spMkLst>
        </pc:spChg>
      </pc:sldChg>
      <pc:sldChg chg="delSp modSp modNotesTx">
        <pc:chgData name="Aasminpreet Singh Kainth" userId="85e47741-a3d8-4f6d-a42e-12cb658566ce" providerId="ADAL" clId="{250CDE64-98B0-384E-A76E-C7DD3CFB7543}" dt="2020-03-30T18:23:23.764" v="1075" actId="20577"/>
        <pc:sldMkLst>
          <pc:docMk/>
          <pc:sldMk cId="464054790" sldId="277"/>
        </pc:sldMkLst>
        <pc:spChg chg="mod">
          <ac:chgData name="Aasminpreet Singh Kainth" userId="85e47741-a3d8-4f6d-a42e-12cb658566ce" providerId="ADAL" clId="{250CDE64-98B0-384E-A76E-C7DD3CFB7543}" dt="2020-03-30T18:23:23.764" v="1075" actId="20577"/>
          <ac:spMkLst>
            <pc:docMk/>
            <pc:sldMk cId="464054790" sldId="277"/>
            <ac:spMk id="7" creationId="{3F782111-BC0B-48AE-B57C-59CD610F13D3}"/>
          </ac:spMkLst>
        </pc:spChg>
        <pc:picChg chg="del">
          <ac:chgData name="Aasminpreet Singh Kainth" userId="85e47741-a3d8-4f6d-a42e-12cb658566ce" providerId="ADAL" clId="{250CDE64-98B0-384E-A76E-C7DD3CFB7543}" dt="2020-03-30T18:18:53.414" v="993" actId="478"/>
          <ac:picMkLst>
            <pc:docMk/>
            <pc:sldMk cId="464054790" sldId="277"/>
            <ac:picMk id="2" creationId="{D25DDE84-172A-9E46-9E55-1A2DDC01B274}"/>
          </ac:picMkLst>
        </pc:picChg>
      </pc:sldChg>
      <pc:sldChg chg="modSp modNotesTx">
        <pc:chgData name="Aasminpreet Singh Kainth" userId="85e47741-a3d8-4f6d-a42e-12cb658566ce" providerId="ADAL" clId="{250CDE64-98B0-384E-A76E-C7DD3CFB7543}" dt="2020-03-30T18:34:35.065" v="1188" actId="20577"/>
        <pc:sldMkLst>
          <pc:docMk/>
          <pc:sldMk cId="1991717085" sldId="279"/>
        </pc:sldMkLst>
        <pc:spChg chg="mod">
          <ac:chgData name="Aasminpreet Singh Kainth" userId="85e47741-a3d8-4f6d-a42e-12cb658566ce" providerId="ADAL" clId="{250CDE64-98B0-384E-A76E-C7DD3CFB7543}" dt="2020-03-30T18:21:58.895" v="1060" actId="20577"/>
          <ac:spMkLst>
            <pc:docMk/>
            <pc:sldMk cId="1991717085" sldId="279"/>
            <ac:spMk id="6" creationId="{C930B70C-29F8-424B-87DB-F3343B818646}"/>
          </ac:spMkLst>
        </pc:spChg>
        <pc:spChg chg="mod">
          <ac:chgData name="Aasminpreet Singh Kainth" userId="85e47741-a3d8-4f6d-a42e-12cb658566ce" providerId="ADAL" clId="{250CDE64-98B0-384E-A76E-C7DD3CFB7543}" dt="2020-03-30T18:34:35.065" v="1188" actId="20577"/>
          <ac:spMkLst>
            <pc:docMk/>
            <pc:sldMk cId="1991717085" sldId="279"/>
            <ac:spMk id="7" creationId="{3F782111-BC0B-48AE-B57C-59CD610F13D3}"/>
          </ac:spMkLst>
        </pc:spChg>
      </pc:sldChg>
      <pc:sldChg chg="modSp modNotesTx">
        <pc:chgData name="Aasminpreet Singh Kainth" userId="85e47741-a3d8-4f6d-a42e-12cb658566ce" providerId="ADAL" clId="{250CDE64-98B0-384E-A76E-C7DD3CFB7543}" dt="2020-03-30T17:30:24.873" v="903" actId="20577"/>
        <pc:sldMkLst>
          <pc:docMk/>
          <pc:sldMk cId="429785821" sldId="280"/>
        </pc:sldMkLst>
        <pc:spChg chg="mod">
          <ac:chgData name="Aasminpreet Singh Kainth" userId="85e47741-a3d8-4f6d-a42e-12cb658566ce" providerId="ADAL" clId="{250CDE64-98B0-384E-A76E-C7DD3CFB7543}" dt="2020-03-30T17:27:57.887" v="872" actId="20577"/>
          <ac:spMkLst>
            <pc:docMk/>
            <pc:sldMk cId="429785821" sldId="280"/>
            <ac:spMk id="7" creationId="{3F782111-BC0B-48AE-B57C-59CD610F13D3}"/>
          </ac:spMkLst>
        </pc:spChg>
        <pc:picChg chg="mod">
          <ac:chgData name="Aasminpreet Singh Kainth" userId="85e47741-a3d8-4f6d-a42e-12cb658566ce" providerId="ADAL" clId="{250CDE64-98B0-384E-A76E-C7DD3CFB7543}" dt="2020-03-30T06:19:53.934" v="394" actId="1076"/>
          <ac:picMkLst>
            <pc:docMk/>
            <pc:sldMk cId="429785821" sldId="280"/>
            <ac:picMk id="3" creationId="{89B4D20A-5671-2D47-9AC0-F32784BCF048}"/>
          </ac:picMkLst>
        </pc:picChg>
        <pc:picChg chg="mod">
          <ac:chgData name="Aasminpreet Singh Kainth" userId="85e47741-a3d8-4f6d-a42e-12cb658566ce" providerId="ADAL" clId="{250CDE64-98B0-384E-A76E-C7DD3CFB7543}" dt="2020-03-30T06:19:51.327" v="393" actId="1076"/>
          <ac:picMkLst>
            <pc:docMk/>
            <pc:sldMk cId="429785821" sldId="280"/>
            <ac:picMk id="5" creationId="{B3CDC402-FC71-F241-A241-77546E4FC2C6}"/>
          </ac:picMkLst>
        </pc:picChg>
      </pc:sldChg>
      <pc:sldChg chg="modSp del ord">
        <pc:chgData name="Aasminpreet Singh Kainth" userId="85e47741-a3d8-4f6d-a42e-12cb658566ce" providerId="ADAL" clId="{250CDE64-98B0-384E-A76E-C7DD3CFB7543}" dt="2020-03-30T16:39:33.798" v="479" actId="2696"/>
        <pc:sldMkLst>
          <pc:docMk/>
          <pc:sldMk cId="2776575642" sldId="296"/>
        </pc:sldMkLst>
        <pc:spChg chg="mod">
          <ac:chgData name="Aasminpreet Singh Kainth" userId="85e47741-a3d8-4f6d-a42e-12cb658566ce" providerId="ADAL" clId="{250CDE64-98B0-384E-A76E-C7DD3CFB7543}" dt="2020-03-30T16:38:57.417" v="467" actId="14100"/>
          <ac:spMkLst>
            <pc:docMk/>
            <pc:sldMk cId="2776575642" sldId="296"/>
            <ac:spMk id="5" creationId="{4DC219FC-E2D4-44A3-A9A2-10AC873CB73C}"/>
          </ac:spMkLst>
        </pc:spChg>
        <pc:spChg chg="mod">
          <ac:chgData name="Aasminpreet Singh Kainth" userId="85e47741-a3d8-4f6d-a42e-12cb658566ce" providerId="ADAL" clId="{250CDE64-98B0-384E-A76E-C7DD3CFB7543}" dt="2020-03-30T16:38:46.047" v="463" actId="14100"/>
          <ac:spMkLst>
            <pc:docMk/>
            <pc:sldMk cId="2776575642" sldId="296"/>
            <ac:spMk id="6" creationId="{DB710877-5594-4BC7-B9E0-3E08F8F32DEE}"/>
          </ac:spMkLst>
        </pc:spChg>
        <pc:spChg chg="mod">
          <ac:chgData name="Aasminpreet Singh Kainth" userId="85e47741-a3d8-4f6d-a42e-12cb658566ce" providerId="ADAL" clId="{250CDE64-98B0-384E-A76E-C7DD3CFB7543}" dt="2020-03-30T16:39:14.018" v="477" actId="1035"/>
          <ac:spMkLst>
            <pc:docMk/>
            <pc:sldMk cId="2776575642" sldId="296"/>
            <ac:spMk id="7" creationId="{C12D67A9-4E86-4986-B9A2-06EA33162BDB}"/>
          </ac:spMkLst>
        </pc:spChg>
        <pc:spChg chg="mod">
          <ac:chgData name="Aasminpreet Singh Kainth" userId="85e47741-a3d8-4f6d-a42e-12cb658566ce" providerId="ADAL" clId="{250CDE64-98B0-384E-A76E-C7DD3CFB7543}" dt="2020-03-30T16:39:14.018" v="477" actId="1035"/>
          <ac:spMkLst>
            <pc:docMk/>
            <pc:sldMk cId="2776575642" sldId="296"/>
            <ac:spMk id="9" creationId="{09D9B767-910F-544E-B9D2-994AB68901EC}"/>
          </ac:spMkLst>
        </pc:spChg>
      </pc:sldChg>
      <pc:sldChg chg="del">
        <pc:chgData name="Aasminpreet Singh Kainth" userId="85e47741-a3d8-4f6d-a42e-12cb658566ce" providerId="ADAL" clId="{250CDE64-98B0-384E-A76E-C7DD3CFB7543}" dt="2020-03-30T16:47:22.680" v="607" actId="2696"/>
        <pc:sldMkLst>
          <pc:docMk/>
          <pc:sldMk cId="815351752" sldId="297"/>
        </pc:sldMkLst>
      </pc:sldChg>
      <pc:sldChg chg="modSp ord modNotesTx">
        <pc:chgData name="Aasminpreet Singh Kainth" userId="85e47741-a3d8-4f6d-a42e-12cb658566ce" providerId="ADAL" clId="{250CDE64-98B0-384E-A76E-C7DD3CFB7543}" dt="2020-03-30T19:11:51.827" v="1374" actId="20577"/>
        <pc:sldMkLst>
          <pc:docMk/>
          <pc:sldMk cId="2403022119" sldId="298"/>
        </pc:sldMkLst>
        <pc:spChg chg="mod">
          <ac:chgData name="Aasminpreet Singh Kainth" userId="85e47741-a3d8-4f6d-a42e-12cb658566ce" providerId="ADAL" clId="{250CDE64-98B0-384E-A76E-C7DD3CFB7543}" dt="2020-03-30T19:11:39.861" v="1371" actId="20577"/>
          <ac:spMkLst>
            <pc:docMk/>
            <pc:sldMk cId="2403022119" sldId="298"/>
            <ac:spMk id="9" creationId="{09D9B767-910F-544E-B9D2-994AB68901EC}"/>
          </ac:spMkLst>
        </pc:spChg>
        <pc:grpChg chg="mod">
          <ac:chgData name="Aasminpreet Singh Kainth" userId="85e47741-a3d8-4f6d-a42e-12cb658566ce" providerId="ADAL" clId="{250CDE64-98B0-384E-A76E-C7DD3CFB7543}" dt="2020-03-30T16:58:08.886" v="704"/>
          <ac:grpSpMkLst>
            <pc:docMk/>
            <pc:sldMk cId="2403022119" sldId="298"/>
            <ac:grpSpMk id="3" creationId="{15AE19C7-F016-F94D-8540-25682625255F}"/>
          </ac:grpSpMkLst>
        </pc:grpChg>
      </pc:sldChg>
      <pc:sldChg chg="modSp del">
        <pc:chgData name="Aasminpreet Singh Kainth" userId="85e47741-a3d8-4f6d-a42e-12cb658566ce" providerId="ADAL" clId="{250CDE64-98B0-384E-A76E-C7DD3CFB7543}" dt="2020-03-30T16:52:28.156" v="614" actId="2696"/>
        <pc:sldMkLst>
          <pc:docMk/>
          <pc:sldMk cId="2011526192" sldId="300"/>
        </pc:sldMkLst>
        <pc:spChg chg="mod">
          <ac:chgData name="Aasminpreet Singh Kainth" userId="85e47741-a3d8-4f6d-a42e-12cb658566ce" providerId="ADAL" clId="{250CDE64-98B0-384E-A76E-C7DD3CFB7543}" dt="2020-03-30T16:52:23.349" v="613" actId="20577"/>
          <ac:spMkLst>
            <pc:docMk/>
            <pc:sldMk cId="2011526192" sldId="300"/>
            <ac:spMk id="9" creationId="{09D9B767-910F-544E-B9D2-994AB68901EC}"/>
          </ac:spMkLst>
        </pc:spChg>
      </pc:sldChg>
      <pc:sldChg chg="modSp ord modNotesTx">
        <pc:chgData name="Aasminpreet Singh Kainth" userId="85e47741-a3d8-4f6d-a42e-12cb658566ce" providerId="ADAL" clId="{250CDE64-98B0-384E-A76E-C7DD3CFB7543}" dt="2020-03-30T17:02:36.947" v="794"/>
        <pc:sldMkLst>
          <pc:docMk/>
          <pc:sldMk cId="839842650" sldId="301"/>
        </pc:sldMkLst>
        <pc:spChg chg="mod">
          <ac:chgData name="Aasminpreet Singh Kainth" userId="85e47741-a3d8-4f6d-a42e-12cb658566ce" providerId="ADAL" clId="{250CDE64-98B0-384E-A76E-C7DD3CFB7543}" dt="2020-03-30T17:02:04.267" v="793" actId="20577"/>
          <ac:spMkLst>
            <pc:docMk/>
            <pc:sldMk cId="839842650" sldId="301"/>
            <ac:spMk id="9" creationId="{09D9B767-910F-544E-B9D2-994AB68901EC}"/>
          </ac:spMkLst>
        </pc:spChg>
        <pc:grpChg chg="mod">
          <ac:chgData name="Aasminpreet Singh Kainth" userId="85e47741-a3d8-4f6d-a42e-12cb658566ce" providerId="ADAL" clId="{250CDE64-98B0-384E-A76E-C7DD3CFB7543}" dt="2020-03-30T16:52:46.137" v="618"/>
          <ac:grpSpMkLst>
            <pc:docMk/>
            <pc:sldMk cId="839842650" sldId="301"/>
            <ac:grpSpMk id="3" creationId="{15AE19C7-F016-F94D-8540-25682625255F}"/>
          </ac:grpSpMkLst>
        </pc:grpChg>
      </pc:sldChg>
      <pc:sldChg chg="del">
        <pc:chgData name="Aasminpreet Singh Kainth" userId="85e47741-a3d8-4f6d-a42e-12cb658566ce" providerId="ADAL" clId="{250CDE64-98B0-384E-A76E-C7DD3CFB7543}" dt="2020-03-30T06:35:13.689" v="424" actId="2696"/>
        <pc:sldMkLst>
          <pc:docMk/>
          <pc:sldMk cId="330544134" sldId="306"/>
        </pc:sldMkLst>
      </pc:sldChg>
      <pc:sldChg chg="addSp delSp modSp add del ord modNotesTx">
        <pc:chgData name="Aasminpreet Singh Kainth" userId="85e47741-a3d8-4f6d-a42e-12cb658566ce" providerId="ADAL" clId="{250CDE64-98B0-384E-A76E-C7DD3CFB7543}" dt="2020-03-30T18:36:12.859" v="1196" actId="20577"/>
        <pc:sldMkLst>
          <pc:docMk/>
          <pc:sldMk cId="3000870557" sldId="307"/>
        </pc:sldMkLst>
        <pc:spChg chg="mod">
          <ac:chgData name="Aasminpreet Singh Kainth" userId="85e47741-a3d8-4f6d-a42e-12cb658566ce" providerId="ADAL" clId="{250CDE64-98B0-384E-A76E-C7DD3CFB7543}" dt="2020-03-30T18:36:12.859" v="1196" actId="20577"/>
          <ac:spMkLst>
            <pc:docMk/>
            <pc:sldMk cId="3000870557" sldId="307"/>
            <ac:spMk id="7" creationId="{3F782111-BC0B-48AE-B57C-59CD610F13D3}"/>
          </ac:spMkLst>
        </pc:spChg>
        <pc:picChg chg="mod">
          <ac:chgData name="Aasminpreet Singh Kainth" userId="85e47741-a3d8-4f6d-a42e-12cb658566ce" providerId="ADAL" clId="{250CDE64-98B0-384E-A76E-C7DD3CFB7543}" dt="2020-03-30T05:52:07.454" v="130" actId="1076"/>
          <ac:picMkLst>
            <pc:docMk/>
            <pc:sldMk cId="3000870557" sldId="307"/>
            <ac:picMk id="2" creationId="{1AD8206E-8C47-4A43-B7A3-1E8B11DAB908}"/>
          </ac:picMkLst>
        </pc:picChg>
        <pc:picChg chg="add del">
          <ac:chgData name="Aasminpreet Singh Kainth" userId="85e47741-a3d8-4f6d-a42e-12cb658566ce" providerId="ADAL" clId="{250CDE64-98B0-384E-A76E-C7DD3CFB7543}" dt="2020-03-30T05:50:33.552" v="104" actId="478"/>
          <ac:picMkLst>
            <pc:docMk/>
            <pc:sldMk cId="3000870557" sldId="307"/>
            <ac:picMk id="3" creationId="{840F3EAF-27F3-3143-8797-BFF9D95F8D76}"/>
          </ac:picMkLst>
        </pc:picChg>
      </pc:sldChg>
      <pc:sldChg chg="addSp delSp modSp add modNotesTx">
        <pc:chgData name="Aasminpreet Singh Kainth" userId="85e47741-a3d8-4f6d-a42e-12cb658566ce" providerId="ADAL" clId="{250CDE64-98B0-384E-A76E-C7DD3CFB7543}" dt="2020-03-30T06:05:09.295" v="325" actId="20577"/>
        <pc:sldMkLst>
          <pc:docMk/>
          <pc:sldMk cId="3963876614" sldId="308"/>
        </pc:sldMkLst>
        <pc:spChg chg="mod">
          <ac:chgData name="Aasminpreet Singh Kainth" userId="85e47741-a3d8-4f6d-a42e-12cb658566ce" providerId="ADAL" clId="{250CDE64-98B0-384E-A76E-C7DD3CFB7543}" dt="2020-03-30T05:57:48.118" v="271" actId="404"/>
          <ac:spMkLst>
            <pc:docMk/>
            <pc:sldMk cId="3963876614" sldId="308"/>
            <ac:spMk id="4" creationId="{8E59A02D-B2E6-4BD1-A127-D79CB7F19E51}"/>
          </ac:spMkLst>
        </pc:spChg>
        <pc:spChg chg="mod">
          <ac:chgData name="Aasminpreet Singh Kainth" userId="85e47741-a3d8-4f6d-a42e-12cb658566ce" providerId="ADAL" clId="{250CDE64-98B0-384E-A76E-C7DD3CFB7543}" dt="2020-03-30T05:59:13.959" v="288"/>
          <ac:spMkLst>
            <pc:docMk/>
            <pc:sldMk cId="3963876614" sldId="308"/>
            <ac:spMk id="6" creationId="{C930B70C-29F8-424B-87DB-F3343B818646}"/>
          </ac:spMkLst>
        </pc:spChg>
        <pc:spChg chg="mod">
          <ac:chgData name="Aasminpreet Singh Kainth" userId="85e47741-a3d8-4f6d-a42e-12cb658566ce" providerId="ADAL" clId="{250CDE64-98B0-384E-A76E-C7DD3CFB7543}" dt="2020-03-30T06:04:14.226" v="321" actId="403"/>
          <ac:spMkLst>
            <pc:docMk/>
            <pc:sldMk cId="3963876614" sldId="308"/>
            <ac:spMk id="7" creationId="{3F782111-BC0B-48AE-B57C-59CD610F13D3}"/>
          </ac:spMkLst>
        </pc:spChg>
        <pc:spChg chg="add mod">
          <ac:chgData name="Aasminpreet Singh Kainth" userId="85e47741-a3d8-4f6d-a42e-12cb658566ce" providerId="ADAL" clId="{250CDE64-98B0-384E-A76E-C7DD3CFB7543}" dt="2020-03-30T05:58:05.607" v="278" actId="1076"/>
          <ac:spMkLst>
            <pc:docMk/>
            <pc:sldMk cId="3963876614" sldId="308"/>
            <ac:spMk id="10" creationId="{EF596101-462B-8C40-A6D4-CA4C469F6493}"/>
          </ac:spMkLst>
        </pc:spChg>
        <pc:spChg chg="add mod">
          <ac:chgData name="Aasminpreet Singh Kainth" userId="85e47741-a3d8-4f6d-a42e-12cb658566ce" providerId="ADAL" clId="{250CDE64-98B0-384E-A76E-C7DD3CFB7543}" dt="2020-03-30T05:58:33.877" v="284" actId="1076"/>
          <ac:spMkLst>
            <pc:docMk/>
            <pc:sldMk cId="3963876614" sldId="308"/>
            <ac:spMk id="11" creationId="{B68D7BB1-DB1E-DF45-B216-0A85A02C9BCB}"/>
          </ac:spMkLst>
        </pc:spChg>
        <pc:picChg chg="del">
          <ac:chgData name="Aasminpreet Singh Kainth" userId="85e47741-a3d8-4f6d-a42e-12cb658566ce" providerId="ADAL" clId="{250CDE64-98B0-384E-A76E-C7DD3CFB7543}" dt="2020-03-30T05:55:18.104" v="231" actId="478"/>
          <ac:picMkLst>
            <pc:docMk/>
            <pc:sldMk cId="3963876614" sldId="308"/>
            <ac:picMk id="3" creationId="{840F3EAF-27F3-3143-8797-BFF9D95F8D76}"/>
          </ac:picMkLst>
        </pc:picChg>
        <pc:picChg chg="mod">
          <ac:chgData name="Aasminpreet Singh Kainth" userId="85e47741-a3d8-4f6d-a42e-12cb658566ce" providerId="ADAL" clId="{250CDE64-98B0-384E-A76E-C7DD3CFB7543}" dt="2020-03-30T05:56:14.046" v="242" actId="14100"/>
          <ac:picMkLst>
            <pc:docMk/>
            <pc:sldMk cId="3963876614" sldId="308"/>
            <ac:picMk id="8" creationId="{5B9A8ED2-8A2F-914C-AEF7-08A266A71E68}"/>
          </ac:picMkLst>
        </pc:picChg>
        <pc:picChg chg="add mod">
          <ac:chgData name="Aasminpreet Singh Kainth" userId="85e47741-a3d8-4f6d-a42e-12cb658566ce" providerId="ADAL" clId="{250CDE64-98B0-384E-A76E-C7DD3CFB7543}" dt="2020-03-30T05:55:53.554" v="238" actId="14100"/>
          <ac:picMkLst>
            <pc:docMk/>
            <pc:sldMk cId="3963876614" sldId="308"/>
            <ac:picMk id="9" creationId="{F8171EC5-7A4B-664C-8367-A95B7F2028D5}"/>
          </ac:picMkLst>
        </pc:picChg>
      </pc:sldChg>
      <pc:sldChg chg="delSp modSp add modNotesTx">
        <pc:chgData name="Aasminpreet Singh Kainth" userId="85e47741-a3d8-4f6d-a42e-12cb658566ce" providerId="ADAL" clId="{250CDE64-98B0-384E-A76E-C7DD3CFB7543}" dt="2020-03-30T17:31:34.133" v="904" actId="20577"/>
        <pc:sldMkLst>
          <pc:docMk/>
          <pc:sldMk cId="2013524733" sldId="309"/>
        </pc:sldMkLst>
        <pc:spChg chg="mod">
          <ac:chgData name="Aasminpreet Singh Kainth" userId="85e47741-a3d8-4f6d-a42e-12cb658566ce" providerId="ADAL" clId="{250CDE64-98B0-384E-A76E-C7DD3CFB7543}" dt="2020-03-30T06:21:56.590" v="400"/>
          <ac:spMkLst>
            <pc:docMk/>
            <pc:sldMk cId="2013524733" sldId="309"/>
            <ac:spMk id="6" creationId="{C930B70C-29F8-424B-87DB-F3343B818646}"/>
          </ac:spMkLst>
        </pc:spChg>
        <pc:spChg chg="mod">
          <ac:chgData name="Aasminpreet Singh Kainth" userId="85e47741-a3d8-4f6d-a42e-12cb658566ce" providerId="ADAL" clId="{250CDE64-98B0-384E-A76E-C7DD3CFB7543}" dt="2020-03-30T06:23:49.680" v="412" actId="20577"/>
          <ac:spMkLst>
            <pc:docMk/>
            <pc:sldMk cId="2013524733" sldId="309"/>
            <ac:spMk id="7" creationId="{3F782111-BC0B-48AE-B57C-59CD610F13D3}"/>
          </ac:spMkLst>
        </pc:spChg>
        <pc:picChg chg="del">
          <ac:chgData name="Aasminpreet Singh Kainth" userId="85e47741-a3d8-4f6d-a42e-12cb658566ce" providerId="ADAL" clId="{250CDE64-98B0-384E-A76E-C7DD3CFB7543}" dt="2020-03-30T06:23:23.642" v="407" actId="478"/>
          <ac:picMkLst>
            <pc:docMk/>
            <pc:sldMk cId="2013524733" sldId="309"/>
            <ac:picMk id="3" creationId="{89B4D20A-5671-2D47-9AC0-F32784BCF048}"/>
          </ac:picMkLst>
        </pc:picChg>
        <pc:picChg chg="del">
          <ac:chgData name="Aasminpreet Singh Kainth" userId="85e47741-a3d8-4f6d-a42e-12cb658566ce" providerId="ADAL" clId="{250CDE64-98B0-384E-A76E-C7DD3CFB7543}" dt="2020-03-30T06:23:24.762" v="408" actId="478"/>
          <ac:picMkLst>
            <pc:docMk/>
            <pc:sldMk cId="2013524733" sldId="309"/>
            <ac:picMk id="5" creationId="{B3CDC402-FC71-F241-A241-77546E4FC2C6}"/>
          </ac:picMkLst>
        </pc:picChg>
      </pc:sldChg>
      <pc:sldChg chg="modSp add modAnim modNotesTx">
        <pc:chgData name="Aasminpreet Singh Kainth" userId="85e47741-a3d8-4f6d-a42e-12cb658566ce" providerId="ADAL" clId="{250CDE64-98B0-384E-A76E-C7DD3CFB7543}" dt="2020-03-30T19:10:43.232" v="1370" actId="20577"/>
        <pc:sldMkLst>
          <pc:docMk/>
          <pc:sldMk cId="32630537" sldId="310"/>
        </pc:sldMkLst>
        <pc:spChg chg="mod">
          <ac:chgData name="Aasminpreet Singh Kainth" userId="85e47741-a3d8-4f6d-a42e-12cb658566ce" providerId="ADAL" clId="{250CDE64-98B0-384E-A76E-C7DD3CFB7543}" dt="2020-03-30T19:10:43.232" v="1370" actId="20577"/>
          <ac:spMkLst>
            <pc:docMk/>
            <pc:sldMk cId="32630537" sldId="310"/>
            <ac:spMk id="7" creationId="{3F782111-BC0B-48AE-B57C-59CD610F13D3}"/>
          </ac:spMkLst>
        </pc:spChg>
      </pc:sldChg>
      <pc:sldChg chg="addSp delSp modSp add del modTransition">
        <pc:chgData name="Aasminpreet Singh Kainth" userId="85e47741-a3d8-4f6d-a42e-12cb658566ce" providerId="ADAL" clId="{250CDE64-98B0-384E-A76E-C7DD3CFB7543}" dt="2020-03-30T18:45:34.609" v="1365" actId="2696"/>
        <pc:sldMkLst>
          <pc:docMk/>
          <pc:sldMk cId="3736094993" sldId="311"/>
        </pc:sldMkLst>
        <pc:spChg chg="add del mod">
          <ac:chgData name="Aasminpreet Singh Kainth" userId="85e47741-a3d8-4f6d-a42e-12cb658566ce" providerId="ADAL" clId="{250CDE64-98B0-384E-A76E-C7DD3CFB7543}" dt="2020-03-30T18:43:45.935" v="1317" actId="478"/>
          <ac:spMkLst>
            <pc:docMk/>
            <pc:sldMk cId="3736094993" sldId="311"/>
            <ac:spMk id="2" creationId="{905749FF-AADA-1847-8F57-6544DA5D3F57}"/>
          </ac:spMkLst>
        </pc:spChg>
        <pc:spChg chg="del">
          <ac:chgData name="Aasminpreet Singh Kainth" userId="85e47741-a3d8-4f6d-a42e-12cb658566ce" providerId="ADAL" clId="{250CDE64-98B0-384E-A76E-C7DD3CFB7543}" dt="2020-03-30T18:44:35.927" v="1361" actId="478"/>
          <ac:spMkLst>
            <pc:docMk/>
            <pc:sldMk cId="3736094993" sldId="311"/>
            <ac:spMk id="4" creationId="{8E59A02D-B2E6-4BD1-A127-D79CB7F19E51}"/>
          </ac:spMkLst>
        </pc:spChg>
        <pc:spChg chg="del">
          <ac:chgData name="Aasminpreet Singh Kainth" userId="85e47741-a3d8-4f6d-a42e-12cb658566ce" providerId="ADAL" clId="{250CDE64-98B0-384E-A76E-C7DD3CFB7543}" dt="2020-03-30T18:44:35.927" v="1361" actId="478"/>
          <ac:spMkLst>
            <pc:docMk/>
            <pc:sldMk cId="3736094993" sldId="311"/>
            <ac:spMk id="6" creationId="{C930B70C-29F8-424B-87DB-F3343B818646}"/>
          </ac:spMkLst>
        </pc:spChg>
        <pc:spChg chg="add del">
          <ac:chgData name="Aasminpreet Singh Kainth" userId="85e47741-a3d8-4f6d-a42e-12cb658566ce" providerId="ADAL" clId="{250CDE64-98B0-384E-A76E-C7DD3CFB7543}" dt="2020-03-30T18:43:43.838" v="1315"/>
          <ac:spMkLst>
            <pc:docMk/>
            <pc:sldMk cId="3736094993" sldId="311"/>
            <ac:spMk id="8" creationId="{00F0CB7D-5D21-D74B-930E-59FEBD4A9CD2}"/>
          </ac:spMkLst>
        </pc:spChg>
        <pc:spChg chg="add del">
          <ac:chgData name="Aasminpreet Singh Kainth" userId="85e47741-a3d8-4f6d-a42e-12cb658566ce" providerId="ADAL" clId="{250CDE64-98B0-384E-A76E-C7DD3CFB7543}" dt="2020-03-30T18:43:43.838" v="1315"/>
          <ac:spMkLst>
            <pc:docMk/>
            <pc:sldMk cId="3736094993" sldId="311"/>
            <ac:spMk id="9" creationId="{6A38C78E-0E8E-514C-B2D6-F72FEE419E2F}"/>
          </ac:spMkLst>
        </pc:spChg>
        <pc:spChg chg="add del">
          <ac:chgData name="Aasminpreet Singh Kainth" userId="85e47741-a3d8-4f6d-a42e-12cb658566ce" providerId="ADAL" clId="{250CDE64-98B0-384E-A76E-C7DD3CFB7543}" dt="2020-03-30T18:43:43.838" v="1315"/>
          <ac:spMkLst>
            <pc:docMk/>
            <pc:sldMk cId="3736094993" sldId="311"/>
            <ac:spMk id="10" creationId="{C5B470DB-CCF0-3540-B8D9-7D40434B940D}"/>
          </ac:spMkLst>
        </pc:spChg>
        <pc:spChg chg="add del mod">
          <ac:chgData name="Aasminpreet Singh Kainth" userId="85e47741-a3d8-4f6d-a42e-12cb658566ce" providerId="ADAL" clId="{250CDE64-98B0-384E-A76E-C7DD3CFB7543}" dt="2020-03-30T18:44:32.836" v="1360"/>
          <ac:spMkLst>
            <pc:docMk/>
            <pc:sldMk cId="3736094993" sldId="311"/>
            <ac:spMk id="11" creationId="{2C80AC4A-7234-444F-8A08-14A3C14F69CA}"/>
          </ac:spMkLst>
        </pc:spChg>
        <pc:spChg chg="add del">
          <ac:chgData name="Aasminpreet Singh Kainth" userId="85e47741-a3d8-4f6d-a42e-12cb658566ce" providerId="ADAL" clId="{250CDE64-98B0-384E-A76E-C7DD3CFB7543}" dt="2020-03-30T18:44:32.836" v="1360"/>
          <ac:spMkLst>
            <pc:docMk/>
            <pc:sldMk cId="3736094993" sldId="311"/>
            <ac:spMk id="12" creationId="{3DAAD01F-E54B-B845-9C0D-15138F431169}"/>
          </ac:spMkLst>
        </pc:spChg>
        <pc:spChg chg="add del">
          <ac:chgData name="Aasminpreet Singh Kainth" userId="85e47741-a3d8-4f6d-a42e-12cb658566ce" providerId="ADAL" clId="{250CDE64-98B0-384E-A76E-C7DD3CFB7543}" dt="2020-03-30T18:44:32.836" v="1360"/>
          <ac:spMkLst>
            <pc:docMk/>
            <pc:sldMk cId="3736094993" sldId="311"/>
            <ac:spMk id="13" creationId="{1895FE49-5C1B-7E4C-B173-A806DB677EB9}"/>
          </ac:spMkLst>
        </pc:spChg>
        <pc:spChg chg="add">
          <ac:chgData name="Aasminpreet Singh Kainth" userId="85e47741-a3d8-4f6d-a42e-12cb658566ce" providerId="ADAL" clId="{250CDE64-98B0-384E-A76E-C7DD3CFB7543}" dt="2020-03-30T18:44:36.827" v="1362"/>
          <ac:spMkLst>
            <pc:docMk/>
            <pc:sldMk cId="3736094993" sldId="311"/>
            <ac:spMk id="14" creationId="{6C374E2F-C06D-A349-82CA-A7ADE93F2E79}"/>
          </ac:spMkLst>
        </pc:spChg>
        <pc:spChg chg="add">
          <ac:chgData name="Aasminpreet Singh Kainth" userId="85e47741-a3d8-4f6d-a42e-12cb658566ce" providerId="ADAL" clId="{250CDE64-98B0-384E-A76E-C7DD3CFB7543}" dt="2020-03-30T18:44:36.827" v="1362"/>
          <ac:spMkLst>
            <pc:docMk/>
            <pc:sldMk cId="3736094993" sldId="311"/>
            <ac:spMk id="15" creationId="{87913526-79BD-2542-A019-566359332816}"/>
          </ac:spMkLst>
        </pc:spChg>
        <pc:spChg chg="add">
          <ac:chgData name="Aasminpreet Singh Kainth" userId="85e47741-a3d8-4f6d-a42e-12cb658566ce" providerId="ADAL" clId="{250CDE64-98B0-384E-A76E-C7DD3CFB7543}" dt="2020-03-30T18:44:36.827" v="1362"/>
          <ac:spMkLst>
            <pc:docMk/>
            <pc:sldMk cId="3736094993" sldId="311"/>
            <ac:spMk id="16" creationId="{3D9054EC-D936-9849-A0D5-FFD1BBDACA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69BAE-A907-0740-8017-CE682143DAE1}" type="datetimeFigureOut">
              <a:rPr lang="en-US" smtClean="0"/>
              <a:t>3/30/20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75EC6-1829-E649-8C2B-BCC880831DBB}" type="slidenum">
              <a:rPr lang="en-US" smtClean="0"/>
              <a:t>‹#›</a:t>
            </a:fld>
            <a:endParaRPr lang="en-US"/>
          </a:p>
        </p:txBody>
      </p:sp>
    </p:spTree>
    <p:extLst>
      <p:ext uri="{BB962C8B-B14F-4D97-AF65-F5344CB8AC3E}">
        <p14:creationId xmlns:p14="http://schemas.microsoft.com/office/powerpoint/2010/main" val="234289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3637C51-0727-4293-9D38-862BB40567ED}" type="slidenum">
              <a:rPr lang="en-IN" smtClean="0"/>
              <a:t>1</a:t>
            </a:fld>
            <a:endParaRPr lang="en-IN"/>
          </a:p>
        </p:txBody>
      </p:sp>
    </p:spTree>
    <p:extLst>
      <p:ext uri="{BB962C8B-B14F-4D97-AF65-F5344CB8AC3E}">
        <p14:creationId xmlns:p14="http://schemas.microsoft.com/office/powerpoint/2010/main" val="23618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Model 2 pattern, all web post requests go to front controller, implemented as a http interceptor (http module in ASP.NET ),which in turn figures out the appropriate controller depending on the structure of the incoming request URL and services the request. The controller invokes a method that affects the model.</a:t>
            </a:r>
          </a:p>
          <a:p>
            <a:endParaRPr lang="en-CA"/>
          </a:p>
          <a:p>
            <a:br>
              <a:rPr lang="en-CA" sz="1600"/>
            </a:br>
            <a:endParaRPr lang="en-IN" sz="1400"/>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10</a:t>
            </a:fld>
            <a:endParaRPr lang="en-US"/>
          </a:p>
        </p:txBody>
      </p:sp>
    </p:spTree>
    <p:extLst>
      <p:ext uri="{BB962C8B-B14F-4D97-AF65-F5344CB8AC3E}">
        <p14:creationId xmlns:p14="http://schemas.microsoft.com/office/powerpoint/2010/main" val="2741167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main difference between classic MVC and Model2 is that there is no direct contact between view and model. The controller will be the one who will talk to business logic layer and update the model.  The interaction between the view and model is an indirect relationship.</a:t>
            </a:r>
          </a:p>
          <a:p>
            <a:br>
              <a:rPr lang="en-CA" sz="1600"/>
            </a:br>
            <a:endParaRPr lang="en-IN" sz="1400"/>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11</a:t>
            </a:fld>
            <a:endParaRPr lang="en-US"/>
          </a:p>
        </p:txBody>
      </p:sp>
    </p:spTree>
    <p:extLst>
      <p:ext uri="{BB962C8B-B14F-4D97-AF65-F5344CB8AC3E}">
        <p14:creationId xmlns:p14="http://schemas.microsoft.com/office/powerpoint/2010/main" val="2990490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t>Classic MVC pattern has two drawbacks:</a:t>
            </a:r>
          </a:p>
          <a:p>
            <a:r>
              <a:rPr lang="en-CA" sz="1200"/>
              <a:t>Model needs to communicate change of state to the view.</a:t>
            </a:r>
          </a:p>
          <a:p>
            <a:r>
              <a:rPr lang="en-CA" sz="1200"/>
              <a:t>The view has complete knowledge of the model, there is no explicit contract between view and model, which means the view is not as passive as it should be.</a:t>
            </a:r>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12</a:t>
            </a:fld>
            <a:endParaRPr lang="en-US"/>
          </a:p>
        </p:txBody>
      </p:sp>
    </p:spTree>
    <p:extLst>
      <p:ext uri="{BB962C8B-B14F-4D97-AF65-F5344CB8AC3E}">
        <p14:creationId xmlns:p14="http://schemas.microsoft.com/office/powerpoint/2010/main" val="382804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200"/>
              <a:t>Model View Presenter (MVP) pattern is evolved from MVC, it tries to address the previous concerns. MVP was originally developed at </a:t>
            </a:r>
            <a:r>
              <a:rPr lang="en-CA" sz="1200" err="1"/>
              <a:t>Taligent</a:t>
            </a:r>
            <a:r>
              <a:rPr lang="en-CA" sz="1200"/>
              <a:t>, in 90’s. </a:t>
            </a:r>
            <a:endParaRPr lang="en-CA" sz="1200" i="1"/>
          </a:p>
          <a:p>
            <a:pPr algn="just"/>
            <a:r>
              <a:rPr lang="en-CA" sz="1200"/>
              <a:t>The MVP pattern neatly separates the Model from the View and breaks the direct relationship between them. The core of MVP is the interaction between View and Presenter. The View exposes a contract(interface in .NET) through which the Presenter interacts with the View. When users interact with the view, the view invokes a method on the presenter and the presenter performs the required task on the Model and then updates the View using the contract.</a:t>
            </a:r>
          </a:p>
          <a:p>
            <a:pPr algn="just"/>
            <a:r>
              <a:rPr lang="en-CA" sz="1200" i="1"/>
              <a:t>According to Martin Fowler, you never use MVP, rather you use Passive View or Supervising Controller or both variants.</a:t>
            </a:r>
          </a:p>
          <a:p>
            <a:pPr algn="just"/>
            <a:endParaRPr lang="en-US"/>
          </a:p>
          <a:p>
            <a:r>
              <a:rPr lang="en-CA" sz="1200" b="1" i="0" kern="1200">
                <a:solidFill>
                  <a:schemeClr val="tx1"/>
                </a:solidFill>
                <a:effectLst/>
                <a:latin typeface="+mn-lt"/>
                <a:ea typeface="+mn-ea"/>
                <a:cs typeface="+mn-cs"/>
              </a:rPr>
              <a:t>Contract</a:t>
            </a:r>
            <a:r>
              <a:rPr lang="en-CA" sz="1200" b="0" i="0" kern="1200">
                <a:solidFill>
                  <a:schemeClr val="tx1"/>
                </a:solidFill>
                <a:effectLst/>
                <a:latin typeface="+mn-lt"/>
                <a:ea typeface="+mn-ea"/>
                <a:cs typeface="+mn-cs"/>
              </a:rPr>
              <a:t>. A </a:t>
            </a:r>
            <a:r>
              <a:rPr lang="en-CA" sz="1200" b="1" i="0" kern="1200">
                <a:solidFill>
                  <a:schemeClr val="tx1"/>
                </a:solidFill>
                <a:effectLst/>
                <a:latin typeface="+mn-lt"/>
                <a:ea typeface="+mn-ea"/>
                <a:cs typeface="+mn-cs"/>
              </a:rPr>
              <a:t>contract</a:t>
            </a:r>
            <a:r>
              <a:rPr lang="en-CA" sz="1200" b="0" i="0" kern="1200">
                <a:solidFill>
                  <a:schemeClr val="tx1"/>
                </a:solidFill>
                <a:effectLst/>
                <a:latin typeface="+mn-lt"/>
                <a:ea typeface="+mn-ea"/>
                <a:cs typeface="+mn-cs"/>
              </a:rPr>
              <a:t> is the implicit agreement that one make between users and implementers of a class or </a:t>
            </a:r>
            <a:r>
              <a:rPr lang="en-CA" sz="1200" b="1" i="0" kern="1200">
                <a:solidFill>
                  <a:schemeClr val="tx1"/>
                </a:solidFill>
                <a:effectLst/>
                <a:latin typeface="+mn-lt"/>
                <a:ea typeface="+mn-ea"/>
                <a:cs typeface="+mn-cs"/>
              </a:rPr>
              <a:t>interface</a:t>
            </a:r>
            <a:r>
              <a:rPr lang="en-CA" sz="1200" b="0" i="0" kern="1200">
                <a:solidFill>
                  <a:schemeClr val="tx1"/>
                </a:solidFill>
                <a:effectLst/>
                <a:latin typeface="+mn-lt"/>
                <a:ea typeface="+mn-ea"/>
                <a:cs typeface="+mn-cs"/>
              </a:rPr>
              <a:t>. For instance, preconditions and postconditions (things like the relation between internal members don't need to be exposed).</a:t>
            </a:r>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13</a:t>
            </a:fld>
            <a:endParaRPr lang="en-US"/>
          </a:p>
        </p:txBody>
      </p:sp>
    </p:spTree>
    <p:extLst>
      <p:ext uri="{BB962C8B-B14F-4D97-AF65-F5344CB8AC3E}">
        <p14:creationId xmlns:p14="http://schemas.microsoft.com/office/powerpoint/2010/main" val="672682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The decision to use </a:t>
            </a:r>
            <a:r>
              <a:rPr lang="en-CA" sz="1200" b="1" i="0" kern="1200">
                <a:solidFill>
                  <a:schemeClr val="tx1"/>
                </a:solidFill>
                <a:effectLst/>
                <a:latin typeface="+mn-lt"/>
                <a:ea typeface="+mn-ea"/>
                <a:cs typeface="+mn-cs"/>
              </a:rPr>
              <a:t>Passive View</a:t>
            </a:r>
            <a:r>
              <a:rPr lang="en-CA" sz="1200" b="0" i="0" kern="1200">
                <a:solidFill>
                  <a:schemeClr val="tx1"/>
                </a:solidFill>
                <a:effectLst/>
                <a:latin typeface="+mn-lt"/>
                <a:ea typeface="+mn-ea"/>
                <a:cs typeface="+mn-cs"/>
              </a:rPr>
              <a:t> or </a:t>
            </a:r>
            <a:r>
              <a:rPr lang="en-CA" sz="1200" b="1" i="0" kern="1200">
                <a:solidFill>
                  <a:schemeClr val="tx1"/>
                </a:solidFill>
                <a:effectLst/>
                <a:latin typeface="+mn-lt"/>
                <a:ea typeface="+mn-ea"/>
                <a:cs typeface="+mn-cs"/>
              </a:rPr>
              <a:t>Supervising Controller</a:t>
            </a:r>
            <a:r>
              <a:rPr lang="en-CA" sz="1200" b="0" i="0" kern="1200">
                <a:solidFill>
                  <a:schemeClr val="tx1"/>
                </a:solidFill>
                <a:effectLst/>
                <a:latin typeface="+mn-lt"/>
                <a:ea typeface="+mn-ea"/>
                <a:cs typeface="+mn-cs"/>
              </a:rPr>
              <a:t> primarily depends on how testable we want in our application to be. If testability is a primary concern in our application, Passive View might be more suitable because we can test all the UI logic by testing the presenter. On the other hand, if we prefer code simplicity over full testability, Supervising Controller might be a better option because, for simple UI changes, we do not have to include code in the presenter that updates the view. </a:t>
            </a:r>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14</a:t>
            </a:fld>
            <a:endParaRPr lang="en-US"/>
          </a:p>
        </p:txBody>
      </p:sp>
    </p:spTree>
    <p:extLst>
      <p:ext uri="{BB962C8B-B14F-4D97-AF65-F5344CB8AC3E}">
        <p14:creationId xmlns:p14="http://schemas.microsoft.com/office/powerpoint/2010/main" val="410327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a:t>Presenter :</a:t>
            </a:r>
            <a:br>
              <a:rPr lang="en-CA" sz="1200" b="1"/>
            </a:br>
            <a:r>
              <a:rPr lang="en-CA" sz="1200"/>
              <a:t>Why Presenter? Why the name change? The classic MVP triad diagram looks similar to MVC diagram, the noticeable difference is Controller replaced with Presenter. It’s not a case of just name change. The Presenter in MVP, presents user actions to the backend system; after getting the response it presents the response to the users, whereas the Controller in the MVC pattern doesn’t mediate between Model and the View, it doesn’t update the view, it just mediates between user actions and model.</a:t>
            </a:r>
          </a:p>
          <a:p>
            <a:endParaRPr lang="en-CA" sz="1200"/>
          </a:p>
          <a:p>
            <a:r>
              <a:rPr lang="en-CA" sz="1200"/>
              <a:t>MVP became quite popular in .NET world. Though it involves significant effort in using MVP pattern to build UI applications it pays of while building large scale enterprise applications, but probably a over kill for small applications.</a:t>
            </a:r>
            <a:endParaRPr lang="en-CA" sz="1100"/>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15</a:t>
            </a:fld>
            <a:endParaRPr lang="en-US"/>
          </a:p>
        </p:txBody>
      </p:sp>
    </p:spTree>
    <p:extLst>
      <p:ext uri="{BB962C8B-B14F-4D97-AF65-F5344CB8AC3E}">
        <p14:creationId xmlns:p14="http://schemas.microsoft.com/office/powerpoint/2010/main" val="316150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decision to use </a:t>
            </a:r>
            <a:r>
              <a:rPr lang="en-CA" sz="1200" b="1" i="0" kern="1200" dirty="0">
                <a:solidFill>
                  <a:schemeClr val="tx1"/>
                </a:solidFill>
                <a:effectLst/>
                <a:latin typeface="+mn-lt"/>
                <a:ea typeface="+mn-ea"/>
                <a:cs typeface="+mn-cs"/>
              </a:rPr>
              <a:t>Passive View</a:t>
            </a:r>
            <a:r>
              <a:rPr lang="en-CA" sz="1200" b="0" i="0" kern="1200" dirty="0">
                <a:solidFill>
                  <a:schemeClr val="tx1"/>
                </a:solidFill>
                <a:effectLst/>
                <a:latin typeface="+mn-lt"/>
                <a:ea typeface="+mn-ea"/>
                <a:cs typeface="+mn-cs"/>
              </a:rPr>
              <a:t> or </a:t>
            </a:r>
            <a:r>
              <a:rPr lang="en-CA" sz="1200" b="1" i="0" kern="1200" dirty="0">
                <a:solidFill>
                  <a:schemeClr val="tx1"/>
                </a:solidFill>
                <a:effectLst/>
                <a:latin typeface="+mn-lt"/>
                <a:ea typeface="+mn-ea"/>
                <a:cs typeface="+mn-cs"/>
              </a:rPr>
              <a:t>Supervising Controller</a:t>
            </a:r>
            <a:r>
              <a:rPr lang="en-CA" sz="1200" b="0" i="0" kern="1200" dirty="0">
                <a:solidFill>
                  <a:schemeClr val="tx1"/>
                </a:solidFill>
                <a:effectLst/>
                <a:latin typeface="+mn-lt"/>
                <a:ea typeface="+mn-ea"/>
                <a:cs typeface="+mn-cs"/>
              </a:rPr>
              <a:t> primarily depends on how testable we want in our application to be. If testability is a primary concern in our application, Passive View might be more suitable because we can test all the UI logic by testing the presenter. On the other hand, if we prefer code simplicity over full testability, Supervising Controller might be a better option because, for simple UI changes, we do not have to include code in the presenter that updates the view. </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Contract</a:t>
            </a:r>
            <a:r>
              <a:rPr lang="en-CA" sz="1200" b="0" i="0" kern="1200" dirty="0">
                <a:solidFill>
                  <a:schemeClr val="tx1"/>
                </a:solidFill>
                <a:effectLst/>
                <a:latin typeface="+mn-lt"/>
                <a:ea typeface="+mn-ea"/>
                <a:cs typeface="+mn-cs"/>
              </a:rPr>
              <a:t>. A </a:t>
            </a:r>
            <a:r>
              <a:rPr lang="en-CA" sz="1200" b="1" i="0" kern="1200" dirty="0">
                <a:solidFill>
                  <a:schemeClr val="tx1"/>
                </a:solidFill>
                <a:effectLst/>
                <a:latin typeface="+mn-lt"/>
                <a:ea typeface="+mn-ea"/>
                <a:cs typeface="+mn-cs"/>
              </a:rPr>
              <a:t>contract</a:t>
            </a:r>
            <a:r>
              <a:rPr lang="en-CA" sz="1200" b="0" i="0" kern="1200" dirty="0">
                <a:solidFill>
                  <a:schemeClr val="tx1"/>
                </a:solidFill>
                <a:effectLst/>
                <a:latin typeface="+mn-lt"/>
                <a:ea typeface="+mn-ea"/>
                <a:cs typeface="+mn-cs"/>
              </a:rPr>
              <a:t> is the implicit agreement that one make between users and implementers of a class or </a:t>
            </a:r>
            <a:r>
              <a:rPr lang="en-CA" sz="1200" b="1" i="0" kern="1200" dirty="0">
                <a:solidFill>
                  <a:schemeClr val="tx1"/>
                </a:solidFill>
                <a:effectLst/>
                <a:latin typeface="+mn-lt"/>
                <a:ea typeface="+mn-ea"/>
                <a:cs typeface="+mn-cs"/>
              </a:rPr>
              <a:t>interface</a:t>
            </a:r>
            <a:r>
              <a:rPr lang="en-CA" sz="1200" b="0" i="0" kern="1200" dirty="0">
                <a:solidFill>
                  <a:schemeClr val="tx1"/>
                </a:solidFill>
                <a:effectLst/>
                <a:latin typeface="+mn-lt"/>
                <a:ea typeface="+mn-ea"/>
                <a:cs typeface="+mn-cs"/>
              </a:rPr>
              <a:t>. For instance, preconditions and postconditions (things like the relation between internal members don't need to be exposed).</a:t>
            </a:r>
            <a:endParaRPr lang="en-US" dirty="0"/>
          </a:p>
          <a:p>
            <a:endParaRPr lang="en-IN" dirty="0"/>
          </a:p>
          <a:p>
            <a:r>
              <a:rPr lang="en-CA" sz="1200" b="1" i="1" kern="1200">
                <a:solidFill>
                  <a:schemeClr val="tx1"/>
                </a:solidFill>
                <a:effectLst/>
                <a:latin typeface="+mn-lt"/>
                <a:ea typeface="+mn-ea"/>
                <a:cs typeface="+mn-cs"/>
              </a:rPr>
              <a:t>MVC is for components, MVP is for applications</a:t>
            </a:r>
            <a:endParaRPr lang="en-IN" dirty="0"/>
          </a:p>
        </p:txBody>
      </p:sp>
      <p:sp>
        <p:nvSpPr>
          <p:cNvPr id="4" name="Slide Number Placeholder 3"/>
          <p:cNvSpPr>
            <a:spLocks noGrp="1"/>
          </p:cNvSpPr>
          <p:nvPr>
            <p:ph type="sldNum" sz="quarter" idx="5"/>
          </p:nvPr>
        </p:nvSpPr>
        <p:spPr/>
        <p:txBody>
          <a:bodyPr/>
          <a:lstStyle/>
          <a:p>
            <a:fld id="{13637C51-0727-4293-9D38-862BB40567ED}" type="slidenum">
              <a:rPr lang="en-IN" smtClean="0"/>
              <a:t>16</a:t>
            </a:fld>
            <a:endParaRPr lang="en-IN"/>
          </a:p>
        </p:txBody>
      </p:sp>
    </p:spTree>
    <p:extLst>
      <p:ext uri="{BB962C8B-B14F-4D97-AF65-F5344CB8AC3E}">
        <p14:creationId xmlns:p14="http://schemas.microsoft.com/office/powerpoint/2010/main" val="4214601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3637C51-0727-4293-9D38-862BB40567ED}" type="slidenum">
              <a:rPr lang="en-IN" smtClean="0"/>
              <a:t>17</a:t>
            </a:fld>
            <a:endParaRPr lang="en-IN"/>
          </a:p>
        </p:txBody>
      </p:sp>
    </p:spTree>
    <p:extLst>
      <p:ext uri="{BB962C8B-B14F-4D97-AF65-F5344CB8AC3E}">
        <p14:creationId xmlns:p14="http://schemas.microsoft.com/office/powerpoint/2010/main" val="103424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3637C51-0727-4293-9D38-862BB40567ED}" type="slidenum">
              <a:rPr lang="en-IN" smtClean="0"/>
              <a:t>18</a:t>
            </a:fld>
            <a:endParaRPr lang="en-IN"/>
          </a:p>
        </p:txBody>
      </p:sp>
    </p:spTree>
    <p:extLst>
      <p:ext uri="{BB962C8B-B14F-4D97-AF65-F5344CB8AC3E}">
        <p14:creationId xmlns:p14="http://schemas.microsoft.com/office/powerpoint/2010/main" val="1247596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I will explain the classic MVC pattern first and then introduce a web variant of it, known as Model 2, then move on to MVP, explain the two different variations of MVP pattern. </a:t>
            </a:r>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2</a:t>
            </a:fld>
            <a:endParaRPr lang="en-US"/>
          </a:p>
        </p:txBody>
      </p:sp>
    </p:spTree>
    <p:extLst>
      <p:ext uri="{BB962C8B-B14F-4D97-AF65-F5344CB8AC3E}">
        <p14:creationId xmlns:p14="http://schemas.microsoft.com/office/powerpoint/2010/main" val="58632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Why do we need these patterns in the first place? Well one can certainly build software applications without using any of these patterns, but by using these patterns we can achieve separation of concerns design principle. These help in improving maintainability of the application. Another important reason why these patterns became popular is implementing these patterns improve the testability of the application using automated unit tests. We all know how difficult it is to write unit tests for UI tier, these patterns try to address some of these difficulties and provide a way of increasing application’s testability.</a:t>
            </a:r>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3</a:t>
            </a:fld>
            <a:endParaRPr lang="en-US"/>
          </a:p>
        </p:txBody>
      </p:sp>
    </p:spTree>
    <p:extLst>
      <p:ext uri="{BB962C8B-B14F-4D97-AF65-F5344CB8AC3E}">
        <p14:creationId xmlns:p14="http://schemas.microsoft.com/office/powerpoint/2010/main" val="205753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t>It's about Separation of Concerns. Basically, we want our software components to do one thing, and one thing only. If our components start doing more than one thing, code gets hard to read, things become more complicated than they need to be -- basically an app turns into a big plate of </a:t>
            </a:r>
            <a:r>
              <a:rPr lang="en-CA" sz="1200" err="1"/>
              <a:t>Spagetti</a:t>
            </a:r>
            <a:r>
              <a:rPr lang="en-CA" sz="1200"/>
              <a:t> Code.</a:t>
            </a:r>
          </a:p>
          <a:p>
            <a:endParaRPr lang="en-CA" sz="1200"/>
          </a:p>
          <a:p>
            <a:r>
              <a:rPr lang="en-CA" sz="1200"/>
              <a:t>The Models contain the business logic, represent the things in our application. The views present the data to the user. The controllers decide what to do with the various user actions. When we stick to that, the code is easy to read because things are as simple as possible.</a:t>
            </a:r>
          </a:p>
          <a:p>
            <a:r>
              <a:rPr lang="en-CA" sz="1200"/>
              <a:t>MVC is a popular pattern, but it's not the only one out there. </a:t>
            </a:r>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4</a:t>
            </a:fld>
            <a:endParaRPr lang="en-US"/>
          </a:p>
        </p:txBody>
      </p:sp>
    </p:spTree>
    <p:extLst>
      <p:ext uri="{BB962C8B-B14F-4D97-AF65-F5344CB8AC3E}">
        <p14:creationId xmlns:p14="http://schemas.microsoft.com/office/powerpoint/2010/main" val="308740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solidFill>
                  <a:schemeClr val="bg1"/>
                </a:solidFill>
              </a:rPr>
              <a:t>Problem User interfaces are especially prone to change requests. When we extend the functionality of an application, we must modify menus to access these new functions. A customer may call for a specific user interface adaptation, or a system may need to be ported to another platform with a different ‘look and feel’ standard.</a:t>
            </a:r>
          </a:p>
          <a:p>
            <a:r>
              <a:rPr lang="en-CA" sz="1200">
                <a:solidFill>
                  <a:schemeClr val="bg1"/>
                </a:solidFill>
              </a:rPr>
              <a:t>Even upgrading to a new release of our windowing system can imply code changes. </a:t>
            </a:r>
          </a:p>
          <a:p>
            <a:r>
              <a:rPr lang="en-CA" sz="1200">
                <a:solidFill>
                  <a:schemeClr val="bg1"/>
                </a:solidFill>
              </a:rPr>
              <a:t>Different users place conflicting requirements on the user interface. A typist enters information into forms via the keyboard. A manager wants to use the same system mainly by clicking icons and buttons. </a:t>
            </a:r>
          </a:p>
          <a:p>
            <a:r>
              <a:rPr lang="en-CA" sz="1200">
                <a:solidFill>
                  <a:schemeClr val="bg1"/>
                </a:solidFill>
              </a:rPr>
              <a:t>Consequently, support for several user interface paradigms should be easily incorporated. Building a system with the required flexibility is expensive and error prone if the user interface is tightly interwoven with the functional core. </a:t>
            </a:r>
          </a:p>
          <a:p>
            <a:endParaRPr lang="en-CA" sz="1200">
              <a:solidFill>
                <a:schemeClr val="bg1"/>
              </a:solidFill>
            </a:endParaRPr>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5</a:t>
            </a:fld>
            <a:endParaRPr lang="en-US"/>
          </a:p>
        </p:txBody>
      </p:sp>
    </p:spTree>
    <p:extLst>
      <p:ext uri="{BB962C8B-B14F-4D97-AF65-F5344CB8AC3E}">
        <p14:creationId xmlns:p14="http://schemas.microsoft.com/office/powerpoint/2010/main" val="288528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solidFill>
                  <a:schemeClr val="bg1"/>
                </a:solidFill>
              </a:rPr>
              <a:t>The following forces influence the solution: </a:t>
            </a:r>
          </a:p>
          <a:p>
            <a:r>
              <a:rPr lang="en-CA" sz="1200">
                <a:solidFill>
                  <a:schemeClr val="bg1"/>
                </a:solidFill>
              </a:rPr>
              <a:t>The same information is presented differently in different windows, for example, in a bar or pie chart. </a:t>
            </a:r>
          </a:p>
          <a:p>
            <a:r>
              <a:rPr lang="en-CA" sz="1200">
                <a:solidFill>
                  <a:schemeClr val="bg1"/>
                </a:solidFill>
              </a:rPr>
              <a:t>The display and behavior of the application must reflect data manipulations immediately. </a:t>
            </a:r>
          </a:p>
          <a:p>
            <a:r>
              <a:rPr lang="en-CA" sz="1200">
                <a:solidFill>
                  <a:schemeClr val="bg1"/>
                </a:solidFill>
              </a:rPr>
              <a:t>Changes to the user interface should be easy, and even possible at run-time. </a:t>
            </a:r>
          </a:p>
          <a:p>
            <a:r>
              <a:rPr lang="en-CA" sz="1200">
                <a:solidFill>
                  <a:schemeClr val="bg1"/>
                </a:solidFill>
              </a:rPr>
              <a:t>Supporting different ‘look and feel’ standards or porting the user interface should not affect code in the core of the application.</a:t>
            </a:r>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6</a:t>
            </a:fld>
            <a:endParaRPr lang="en-US"/>
          </a:p>
        </p:txBody>
      </p:sp>
    </p:spTree>
    <p:extLst>
      <p:ext uri="{BB962C8B-B14F-4D97-AF65-F5344CB8AC3E}">
        <p14:creationId xmlns:p14="http://schemas.microsoft.com/office/powerpoint/2010/main" val="92317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MVC pattern, model, view, controller triad exists for each object that can be manipulated by the user. Lets see what each of these does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bg1"/>
                </a:solidFill>
              </a:rPr>
              <a:t>The Model module is for storing the domain data and their basic logic. This module is blind and has no reference to the other modules. The domain data does not depend on the presentation of domain data at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a:t>View :</a:t>
            </a:r>
            <a:r>
              <a:rPr lang="en-CA"/>
              <a:t> View is something that displays data to user. In MVC pattern view should be simple and free of business logic implementation. View invokes methods on Controller depending on user actions. In MVC pattern View monitors the model for any state change and displays updated model. </a:t>
            </a:r>
          </a:p>
          <a:p>
            <a:r>
              <a:rPr lang="en-CA" b="1"/>
              <a:t>Controller:</a:t>
            </a:r>
            <a:r>
              <a:rPr lang="en-CA"/>
              <a:t> Controller is invoked by view, it executes interacts with the model and performs actions that updates the model. Controller doesn’t have an idea about the changes that it’s updates on the model resulted in the view. Often misunderstood in MVC pattern is the role of Controller. It doesn’t mediate between the view and </a:t>
            </a:r>
            <a:r>
              <a:rPr lang="en-CA" err="1"/>
              <a:t>model,and</a:t>
            </a:r>
            <a:r>
              <a:rPr lang="en-CA"/>
              <a:t> its not responsible for updating the view. It simply process the user action and updates model, its the view’s job to query and get the status of the changed model and render it.  </a:t>
            </a:r>
            <a:endParaRPr lang="en-IN"/>
          </a:p>
        </p:txBody>
      </p:sp>
      <p:sp>
        <p:nvSpPr>
          <p:cNvPr id="4" name="Slide Number Placeholder 3"/>
          <p:cNvSpPr>
            <a:spLocks noGrp="1"/>
          </p:cNvSpPr>
          <p:nvPr>
            <p:ph type="sldNum" sz="quarter" idx="5"/>
          </p:nvPr>
        </p:nvSpPr>
        <p:spPr/>
        <p:txBody>
          <a:bodyPr/>
          <a:lstStyle/>
          <a:p>
            <a:fld id="{13637C51-0727-4293-9D38-862BB40567ED}" type="slidenum">
              <a:rPr lang="en-IN" smtClean="0"/>
              <a:t>7</a:t>
            </a:fld>
            <a:endParaRPr lang="en-IN"/>
          </a:p>
        </p:txBody>
      </p:sp>
    </p:spTree>
    <p:extLst>
      <p:ext uri="{BB962C8B-B14F-4D97-AF65-F5344CB8AC3E}">
        <p14:creationId xmlns:p14="http://schemas.microsoft.com/office/powerpoint/2010/main" val="16008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solidFill>
                  <a:schemeClr val="bg1"/>
                </a:solidFill>
              </a:rPr>
              <a:t>A more easier way of understanding the interaction between Model, View and Controller is using a sequence diagram.</a:t>
            </a:r>
          </a:p>
          <a:p>
            <a:pPr marL="342900" indent="-342900">
              <a:buAutoNum type="arabicPeriod"/>
            </a:pPr>
            <a:r>
              <a:rPr lang="en-CA" sz="1200">
                <a:solidFill>
                  <a:schemeClr val="bg1"/>
                </a:solidFill>
              </a:rPr>
              <a:t>The user interacts with the user interface in some way (e.g., user presses a button) </a:t>
            </a:r>
          </a:p>
          <a:p>
            <a:pPr marL="342900" indent="-342900">
              <a:buAutoNum type="arabicPeriod"/>
            </a:pPr>
            <a:r>
              <a:rPr lang="en-CA" sz="1200">
                <a:solidFill>
                  <a:schemeClr val="bg1"/>
                </a:solidFill>
              </a:rPr>
              <a:t>A controller handles the input event from the user interface, often via a registered handler or callback. </a:t>
            </a:r>
          </a:p>
          <a:p>
            <a:pPr marL="342900" indent="-342900">
              <a:buAutoNum type="arabicPeriod"/>
            </a:pPr>
            <a:r>
              <a:rPr lang="en-CA" sz="1200">
                <a:solidFill>
                  <a:schemeClr val="bg1"/>
                </a:solidFill>
              </a:rPr>
              <a:t>The controller accesses the model, possibly updating it in a way appropriate to the user’s action (e.g., controller updates user’s shopping cart). Complex controllers are often structured using the command pattern to encapsulate actions and simplify extension.  </a:t>
            </a:r>
          </a:p>
          <a:p>
            <a:pPr marL="342900" indent="-342900">
              <a:buAutoNum type="arabicPeriod"/>
            </a:pPr>
            <a:r>
              <a:rPr lang="en-CA" sz="1200">
                <a:solidFill>
                  <a:schemeClr val="bg1"/>
                </a:solidFill>
              </a:rPr>
              <a:t>A view uses the model to generate an appropriate user interface (e.g., view produces a screen listing the shopping cart contents). The view gets its own data from the model. The model has no direct knowledge of the view. The user interface waits for further user interactions, which begins the cycle anew.</a:t>
            </a:r>
          </a:p>
          <a:p>
            <a:pPr marL="342900" indent="-342900">
              <a:buAutoNum type="arabicPeriod"/>
            </a:pPr>
            <a:endParaRPr lang="en-CA" sz="1200">
              <a:solidFill>
                <a:schemeClr val="bg1"/>
              </a:solidFill>
            </a:endParaRPr>
          </a:p>
          <a:p>
            <a:pPr marL="0" indent="0">
              <a:buNone/>
            </a:pPr>
            <a:r>
              <a:rPr lang="en-CA" sz="1200">
                <a:solidFill>
                  <a:schemeClr val="bg1"/>
                </a:solidFill>
              </a:rPr>
              <a:t>In Classic MVC pattern Model and View are bound according to the rules of Observer pattern. This is one of the major drawback of Classic MVC pattern. The Classic MVC pattern is no longer in use today. Model2 is a popular variant of MVC pattern that is used in web applications</a:t>
            </a:r>
          </a:p>
          <a:p>
            <a:pPr marL="342900" indent="-342900">
              <a:buAutoNum type="arabicPeriod"/>
            </a:pPr>
            <a:endParaRPr lang="en-CA" sz="1200">
              <a:solidFill>
                <a:schemeClr val="bg1"/>
              </a:solidFill>
            </a:endParaRPr>
          </a:p>
          <a:p>
            <a:endParaRPr lang="en-IN"/>
          </a:p>
        </p:txBody>
      </p:sp>
      <p:sp>
        <p:nvSpPr>
          <p:cNvPr id="4" name="Slide Number Placeholder 3"/>
          <p:cNvSpPr>
            <a:spLocks noGrp="1"/>
          </p:cNvSpPr>
          <p:nvPr>
            <p:ph type="sldNum" sz="quarter" idx="5"/>
          </p:nvPr>
        </p:nvSpPr>
        <p:spPr/>
        <p:txBody>
          <a:bodyPr/>
          <a:lstStyle/>
          <a:p>
            <a:fld id="{13637C51-0727-4293-9D38-862BB40567ED}" type="slidenum">
              <a:rPr lang="en-IN" smtClean="0"/>
              <a:t>8</a:t>
            </a:fld>
            <a:endParaRPr lang="en-IN"/>
          </a:p>
        </p:txBody>
      </p:sp>
    </p:spTree>
    <p:extLst>
      <p:ext uri="{BB962C8B-B14F-4D97-AF65-F5344CB8AC3E}">
        <p14:creationId xmlns:p14="http://schemas.microsoft.com/office/powerpoint/2010/main" val="60799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Classic MVC pattern was designed when web didn’t exist and it was primarily designed for desktop applications, but the loose definition of MVC made way to different variations of MVC. </a:t>
            </a:r>
            <a:r>
              <a:rPr lang="en-CA"/>
              <a:t>Model2 is the most popular variant of MVC pattern applied to web applications, Model2 is MVC adapted to web. </a:t>
            </a:r>
          </a:p>
          <a:p>
            <a:r>
              <a:rPr lang="en-CA"/>
              <a:t>One of the most popular variation is Model 2. It’s a pattern originally created for Java Server Pages (JSP) and owes a lot of its popularity to Struts framework.  It’s the same pattern implemented by the recent ASP.NET MVC framework in .NET technology stack.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following diagram depicts the structure of Model2 pattern:</a:t>
            </a:r>
          </a:p>
          <a:p>
            <a:endParaRPr lang="en-CA"/>
          </a:p>
          <a:p>
            <a:br>
              <a:rPr lang="en-CA" sz="1600"/>
            </a:br>
            <a:endParaRPr lang="en-IN" sz="1400"/>
          </a:p>
          <a:p>
            <a:endParaRPr lang="en-US"/>
          </a:p>
        </p:txBody>
      </p:sp>
      <p:sp>
        <p:nvSpPr>
          <p:cNvPr id="4" name="Slide Number Placeholder 3"/>
          <p:cNvSpPr>
            <a:spLocks noGrp="1"/>
          </p:cNvSpPr>
          <p:nvPr>
            <p:ph type="sldNum" sz="quarter" idx="5"/>
          </p:nvPr>
        </p:nvSpPr>
        <p:spPr/>
        <p:txBody>
          <a:bodyPr/>
          <a:lstStyle/>
          <a:p>
            <a:fld id="{27175EC6-1829-E649-8C2B-BCC880831DBB}" type="slidenum">
              <a:rPr lang="en-US" smtClean="0"/>
              <a:t>9</a:t>
            </a:fld>
            <a:endParaRPr lang="en-US"/>
          </a:p>
        </p:txBody>
      </p:sp>
    </p:spTree>
    <p:extLst>
      <p:ext uri="{BB962C8B-B14F-4D97-AF65-F5344CB8AC3E}">
        <p14:creationId xmlns:p14="http://schemas.microsoft.com/office/powerpoint/2010/main" val="157213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A635-2063-ED43-B383-807A18946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886BB2-CE76-E540-A002-AFE4DB5354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27199-1040-A44B-9B13-0D3B180F9F05}"/>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5" name="Footer Placeholder 4">
            <a:extLst>
              <a:ext uri="{FF2B5EF4-FFF2-40B4-BE49-F238E27FC236}">
                <a16:creationId xmlns:a16="http://schemas.microsoft.com/office/drawing/2014/main" id="{D1F4C3C8-0DED-E54C-A2E1-E8654B1C6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1D221-40C1-6941-855D-2FB08A9772C3}"/>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400536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64AD-1FD2-1E48-8C91-9BF39443D7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E64046-A597-E34A-9429-6D8DAC78E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2BFA4-E01F-DF49-8E7F-59336C9F1FF1}"/>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5" name="Footer Placeholder 4">
            <a:extLst>
              <a:ext uri="{FF2B5EF4-FFF2-40B4-BE49-F238E27FC236}">
                <a16:creationId xmlns:a16="http://schemas.microsoft.com/office/drawing/2014/main" id="{35309DEA-DF25-CC42-974A-A2B973228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2C6E9-71D3-8244-8C85-80A8E3C00115}"/>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281509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0AA09-3906-9743-A51C-83D75F0EB4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51817C-2D98-ED41-B1FF-1B120A3FA3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83B61-E598-4441-8C09-A8E30AE54DF1}"/>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5" name="Footer Placeholder 4">
            <a:extLst>
              <a:ext uri="{FF2B5EF4-FFF2-40B4-BE49-F238E27FC236}">
                <a16:creationId xmlns:a16="http://schemas.microsoft.com/office/drawing/2014/main" id="{6BB57244-0D77-3E4B-BB94-75368DBDB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E5D12-534E-4246-87A1-6335796C2B19}"/>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295529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9991-872E-704F-B2D5-367DCA7125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BAEAD5-A84D-224D-A649-BCC0E2DD04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F5D7E-F7E2-E341-985D-28DB41343F72}"/>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5" name="Footer Placeholder 4">
            <a:extLst>
              <a:ext uri="{FF2B5EF4-FFF2-40B4-BE49-F238E27FC236}">
                <a16:creationId xmlns:a16="http://schemas.microsoft.com/office/drawing/2014/main" id="{A77EB0B8-0DC6-CE4D-A78B-F1023CE8D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69BF6-A336-3145-A145-A425A77A6305}"/>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50052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33F0-00B4-1549-A337-AAE2AFB35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231A5-644F-7E45-A0C5-E355CB5E55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88BBF5-AD1A-B541-B213-52C5E0AA4F92}"/>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5" name="Footer Placeholder 4">
            <a:extLst>
              <a:ext uri="{FF2B5EF4-FFF2-40B4-BE49-F238E27FC236}">
                <a16:creationId xmlns:a16="http://schemas.microsoft.com/office/drawing/2014/main" id="{8FE2D44B-2AB8-8341-B280-CE8567C08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A83EC-8D78-7847-8B70-FC6CA9745C84}"/>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272942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0D09-6936-5541-A0AF-4999D53238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5E65F-97D0-2A42-9AA3-F031522E6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CB469F-538D-B642-B1D7-FAE8A701F0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4E162-BD33-A64A-BF46-554326A17857}"/>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6" name="Footer Placeholder 5">
            <a:extLst>
              <a:ext uri="{FF2B5EF4-FFF2-40B4-BE49-F238E27FC236}">
                <a16:creationId xmlns:a16="http://schemas.microsoft.com/office/drawing/2014/main" id="{D114C4C0-5DDE-BB48-8F89-32CF05D332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8D092-C74F-7343-BA99-72F69A4E9E87}"/>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372034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CAA3-EF27-A943-8659-3F7FECB4D1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F8A630-2C3A-9640-B081-1BB40A1513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7B20FA-8A11-164B-9F64-662D45A310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F8CCDC-ED42-5442-B177-9B9761F28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1FF05B-E458-324D-9AC3-E66F5B4AC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BD9FF-F8E3-3340-90C2-739DE518A2B8}"/>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8" name="Footer Placeholder 7">
            <a:extLst>
              <a:ext uri="{FF2B5EF4-FFF2-40B4-BE49-F238E27FC236}">
                <a16:creationId xmlns:a16="http://schemas.microsoft.com/office/drawing/2014/main" id="{6C1FECF3-B0A1-D641-BFC7-60B1D6A4A5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A36DD7-EB7F-B643-B86F-865EB3ABD025}"/>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424293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B87D-DFBF-0F40-9DF9-DCF40728BC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80776F-4EEA-4E4E-9E9D-70E0964BCD5F}"/>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4" name="Footer Placeholder 3">
            <a:extLst>
              <a:ext uri="{FF2B5EF4-FFF2-40B4-BE49-F238E27FC236}">
                <a16:creationId xmlns:a16="http://schemas.microsoft.com/office/drawing/2014/main" id="{BFEE2D22-21F0-E347-B83D-7AD857E5B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333478-1035-2D4F-BC55-EE59F6D31F58}"/>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823240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5E928-8CBC-CE4A-B0B7-390B4A2B591D}"/>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3" name="Footer Placeholder 2">
            <a:extLst>
              <a:ext uri="{FF2B5EF4-FFF2-40B4-BE49-F238E27FC236}">
                <a16:creationId xmlns:a16="http://schemas.microsoft.com/office/drawing/2014/main" id="{6BC32BD7-903C-AD4F-9161-209D780F3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14FFE5-95A5-9744-BDF8-C93A1EBD7895}"/>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408392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F7BF-0334-9643-A6DA-6CEC5CCEA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756077-7A94-A645-A0BC-0693FFE1D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784F4C-9719-064E-BDC5-3987BAAEF9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FA3BC-E81D-5B45-B147-E345FBED75CC}"/>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6" name="Footer Placeholder 5">
            <a:extLst>
              <a:ext uri="{FF2B5EF4-FFF2-40B4-BE49-F238E27FC236}">
                <a16:creationId xmlns:a16="http://schemas.microsoft.com/office/drawing/2014/main" id="{9C7C6C54-47CB-5941-A5D4-4270FEA21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0A807-DE4E-E844-9D59-D06FFA41BE3C}"/>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1120213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DB02-802F-444B-80DB-563170025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9A72F9-31D4-7F4D-9386-B586618571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C28678-3031-9F4C-902F-73C686283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0EF76-AAE0-3E44-BECC-FF34D6FAF5C4}"/>
              </a:ext>
            </a:extLst>
          </p:cNvPr>
          <p:cNvSpPr>
            <a:spLocks noGrp="1"/>
          </p:cNvSpPr>
          <p:nvPr>
            <p:ph type="dt" sz="half" idx="10"/>
          </p:nvPr>
        </p:nvSpPr>
        <p:spPr/>
        <p:txBody>
          <a:bodyPr/>
          <a:lstStyle/>
          <a:p>
            <a:fld id="{376E9E0D-97D0-1E41-BF72-BE09E4C3EAB0}" type="datetimeFigureOut">
              <a:rPr lang="en-US" smtClean="0"/>
              <a:t>3/30/20</a:t>
            </a:fld>
            <a:endParaRPr lang="en-US"/>
          </a:p>
        </p:txBody>
      </p:sp>
      <p:sp>
        <p:nvSpPr>
          <p:cNvPr id="6" name="Footer Placeholder 5">
            <a:extLst>
              <a:ext uri="{FF2B5EF4-FFF2-40B4-BE49-F238E27FC236}">
                <a16:creationId xmlns:a16="http://schemas.microsoft.com/office/drawing/2014/main" id="{A71D5478-5803-1546-89EB-3411179D4B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B0441-6EAD-2146-BF41-37DDB38346E4}"/>
              </a:ext>
            </a:extLst>
          </p:cNvPr>
          <p:cNvSpPr>
            <a:spLocks noGrp="1"/>
          </p:cNvSpPr>
          <p:nvPr>
            <p:ph type="sldNum" sz="quarter" idx="12"/>
          </p:nvPr>
        </p:nvSpPr>
        <p:spPr/>
        <p:txBody>
          <a:bodyPr/>
          <a:lstStyle/>
          <a:p>
            <a:fld id="{BC97DCA5-5DCE-564D-A0BB-F08770D3CDB0}" type="slidenum">
              <a:rPr lang="en-US" smtClean="0"/>
              <a:t>‹#›</a:t>
            </a:fld>
            <a:endParaRPr lang="en-US"/>
          </a:p>
        </p:txBody>
      </p:sp>
    </p:spTree>
    <p:extLst>
      <p:ext uri="{BB962C8B-B14F-4D97-AF65-F5344CB8AC3E}">
        <p14:creationId xmlns:p14="http://schemas.microsoft.com/office/powerpoint/2010/main" val="276910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6D177-DEBF-EA4C-BACF-7370A9846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0D9E9B-8BD6-054A-A679-E25C5C177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0A857-5431-3A4F-ACB5-B99A0B434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E9E0D-97D0-1E41-BF72-BE09E4C3EAB0}" type="datetimeFigureOut">
              <a:rPr lang="en-US" smtClean="0"/>
              <a:t>3/30/20</a:t>
            </a:fld>
            <a:endParaRPr lang="en-US"/>
          </a:p>
        </p:txBody>
      </p:sp>
      <p:sp>
        <p:nvSpPr>
          <p:cNvPr id="5" name="Footer Placeholder 4">
            <a:extLst>
              <a:ext uri="{FF2B5EF4-FFF2-40B4-BE49-F238E27FC236}">
                <a16:creationId xmlns:a16="http://schemas.microsoft.com/office/drawing/2014/main" id="{2A3E49BA-5B39-8C48-923A-A450ED8FF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789A7-A939-0D45-8B6D-B45FFD6E1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7DCA5-5DCE-564D-A0BB-F08770D3CDB0}" type="slidenum">
              <a:rPr lang="en-US" smtClean="0"/>
              <a:t>‹#›</a:t>
            </a:fld>
            <a:endParaRPr lang="en-US"/>
          </a:p>
        </p:txBody>
      </p:sp>
    </p:spTree>
    <p:extLst>
      <p:ext uri="{BB962C8B-B14F-4D97-AF65-F5344CB8AC3E}">
        <p14:creationId xmlns:p14="http://schemas.microsoft.com/office/powerpoint/2010/main" val="2767590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6FE3F-5AAE-4F84-BB99-011355F2A686}"/>
              </a:ext>
            </a:extLst>
          </p:cNvPr>
          <p:cNvSpPr/>
          <p:nvPr/>
        </p:nvSpPr>
        <p:spPr>
          <a:xfrm>
            <a:off x="0" y="0"/>
            <a:ext cx="12191999" cy="7117882"/>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755934A-73AF-42B2-9818-C54DA0C26BD6}"/>
              </a:ext>
            </a:extLst>
          </p:cNvPr>
          <p:cNvSpPr/>
          <p:nvPr/>
        </p:nvSpPr>
        <p:spPr>
          <a:xfrm>
            <a:off x="0" y="5548222"/>
            <a:ext cx="12191409" cy="15696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1A64148-5C59-4B7B-B6B4-88C8AE16BA52}"/>
              </a:ext>
            </a:extLst>
          </p:cNvPr>
          <p:cNvSpPr txBox="1"/>
          <p:nvPr/>
        </p:nvSpPr>
        <p:spPr>
          <a:xfrm>
            <a:off x="7034210" y="5763665"/>
            <a:ext cx="5157199" cy="1138773"/>
          </a:xfrm>
          <a:prstGeom prst="rect">
            <a:avLst/>
          </a:prstGeom>
          <a:noFill/>
        </p:spPr>
        <p:txBody>
          <a:bodyPr wrap="square" rtlCol="0">
            <a:spAutoFit/>
          </a:bodyPr>
          <a:lstStyle/>
          <a:p>
            <a:pPr algn="ctr"/>
            <a:r>
              <a:rPr lang="en-IN" sz="3600" b="1">
                <a:solidFill>
                  <a:schemeClr val="bg1"/>
                </a:solidFill>
                <a:latin typeface="+mj-lt"/>
              </a:rPr>
              <a:t>Aasminpreet Singh Kainth</a:t>
            </a:r>
          </a:p>
          <a:p>
            <a:pPr algn="ctr"/>
            <a:r>
              <a:rPr lang="en-IN" sz="1600">
                <a:solidFill>
                  <a:schemeClr val="bg1"/>
                </a:solidFill>
                <a:latin typeface="+mj-lt"/>
              </a:rPr>
              <a:t>Department of Computer Science</a:t>
            </a:r>
          </a:p>
          <a:p>
            <a:pPr algn="ctr"/>
            <a:r>
              <a:rPr lang="en-IN" sz="1600">
                <a:solidFill>
                  <a:schemeClr val="bg1"/>
                </a:solidFill>
                <a:latin typeface="+mj-lt"/>
              </a:rPr>
              <a:t>Middlesex College, Western University</a:t>
            </a:r>
          </a:p>
        </p:txBody>
      </p:sp>
      <p:sp>
        <p:nvSpPr>
          <p:cNvPr id="10" name="TextBox 9">
            <a:extLst>
              <a:ext uri="{FF2B5EF4-FFF2-40B4-BE49-F238E27FC236}">
                <a16:creationId xmlns:a16="http://schemas.microsoft.com/office/drawing/2014/main" id="{BA919BD3-9D8C-43B6-881A-6822CAC8C796}"/>
              </a:ext>
            </a:extLst>
          </p:cNvPr>
          <p:cNvSpPr txBox="1"/>
          <p:nvPr/>
        </p:nvSpPr>
        <p:spPr>
          <a:xfrm>
            <a:off x="131167" y="1471129"/>
            <a:ext cx="11928482" cy="4093428"/>
          </a:xfrm>
          <a:prstGeom prst="rect">
            <a:avLst/>
          </a:prstGeom>
          <a:noFill/>
        </p:spPr>
        <p:txBody>
          <a:bodyPr wrap="square" rtlCol="0">
            <a:spAutoFit/>
          </a:bodyPr>
          <a:lstStyle/>
          <a:p>
            <a:pPr algn="ctr"/>
            <a:r>
              <a:rPr lang="en-IN" sz="5400" b="1">
                <a:solidFill>
                  <a:schemeClr val="bg1"/>
                </a:solidFill>
                <a:latin typeface="+mj-lt"/>
              </a:rPr>
              <a:t>Presentation Patterns : </a:t>
            </a:r>
          </a:p>
          <a:p>
            <a:pPr algn="ctr"/>
            <a:endParaRPr lang="en-IN" sz="4400" b="1">
              <a:solidFill>
                <a:schemeClr val="bg1"/>
              </a:solidFill>
              <a:latin typeface="+mj-lt"/>
            </a:endParaRPr>
          </a:p>
          <a:p>
            <a:pPr algn="ctr"/>
            <a:endParaRPr lang="en-IN" sz="4400" b="1">
              <a:solidFill>
                <a:schemeClr val="bg1"/>
              </a:solidFill>
              <a:latin typeface="+mj-lt"/>
            </a:endParaRPr>
          </a:p>
          <a:p>
            <a:pPr algn="ctr"/>
            <a:endParaRPr lang="en-IN" sz="5400" b="1">
              <a:solidFill>
                <a:schemeClr val="bg1"/>
              </a:solidFill>
              <a:latin typeface="+mj-lt"/>
            </a:endParaRPr>
          </a:p>
          <a:p>
            <a:pPr algn="ctr"/>
            <a:r>
              <a:rPr lang="en-IN" sz="2400" b="1">
                <a:solidFill>
                  <a:schemeClr val="bg1"/>
                </a:solidFill>
                <a:latin typeface="+mj-lt"/>
              </a:rPr>
              <a:t>In-class Presentation</a:t>
            </a:r>
          </a:p>
          <a:p>
            <a:pPr algn="ctr"/>
            <a:r>
              <a:rPr lang="en-IN" sz="2000" b="1">
                <a:solidFill>
                  <a:schemeClr val="bg1"/>
                </a:solidFill>
                <a:latin typeface="+mj-lt"/>
              </a:rPr>
              <a:t>Comp. Sci. 9831B : Software Engineering for Cyber-Physical Systems </a:t>
            </a:r>
          </a:p>
          <a:p>
            <a:pPr algn="ctr"/>
            <a:r>
              <a:rPr lang="en-IN" sz="2000" b="1">
                <a:solidFill>
                  <a:schemeClr val="bg1"/>
                </a:solidFill>
                <a:latin typeface="+mj-lt"/>
              </a:rPr>
              <a:t>Instructor: Prof. Kostas Kontogiannis</a:t>
            </a:r>
          </a:p>
        </p:txBody>
      </p:sp>
      <p:sp>
        <p:nvSpPr>
          <p:cNvPr id="6" name="TextBox 5">
            <a:extLst>
              <a:ext uri="{FF2B5EF4-FFF2-40B4-BE49-F238E27FC236}">
                <a16:creationId xmlns:a16="http://schemas.microsoft.com/office/drawing/2014/main" id="{77C2773F-4E79-3F43-A710-01D6E746868A}"/>
              </a:ext>
            </a:extLst>
          </p:cNvPr>
          <p:cNvSpPr txBox="1"/>
          <p:nvPr/>
        </p:nvSpPr>
        <p:spPr>
          <a:xfrm>
            <a:off x="3110552" y="2263180"/>
            <a:ext cx="5969711" cy="830997"/>
          </a:xfrm>
          <a:prstGeom prst="rect">
            <a:avLst/>
          </a:prstGeom>
          <a:solidFill>
            <a:schemeClr val="tx1">
              <a:lumMod val="95000"/>
              <a:lumOff val="5000"/>
              <a:alpha val="0"/>
            </a:schemeClr>
          </a:solidFill>
        </p:spPr>
        <p:txBody>
          <a:bodyPr wrap="square" rtlCol="0">
            <a:spAutoFit/>
          </a:bodyPr>
          <a:lstStyle/>
          <a:p>
            <a:pPr lvl="0" algn="ctr"/>
            <a:r>
              <a:rPr lang="en-CA" sz="4800">
                <a:solidFill>
                  <a:schemeClr val="bg1"/>
                </a:solidFill>
              </a:rPr>
              <a:t>MVC, MVC2, MVP</a:t>
            </a:r>
          </a:p>
        </p:txBody>
      </p:sp>
    </p:spTree>
    <p:extLst>
      <p:ext uri="{BB962C8B-B14F-4D97-AF65-F5344CB8AC3E}">
        <p14:creationId xmlns:p14="http://schemas.microsoft.com/office/powerpoint/2010/main" val="2258200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xEl>
                                              <p:pRg st="0" end="0"/>
                                            </p:txEl>
                                          </p:spTgt>
                                        </p:tgtEl>
                                        <p:attrNameLst>
                                          <p:attrName>ppt_x</p:attrName>
                                          <p:attrName>ppt_y</p:attrName>
                                        </p:attrNameLst>
                                      </p:cBhvr>
                                    </p:animMotion>
                                    <p:animRot by="1500000">
                                      <p:cBhvr>
                                        <p:cTn id="7" dur="125" fill="hold">
                                          <p:stCondLst>
                                            <p:cond delay="0"/>
                                          </p:stCondLst>
                                        </p:cTn>
                                        <p:tgtEl>
                                          <p:spTgt spid="6">
                                            <p:txEl>
                                              <p:pRg st="0" end="0"/>
                                            </p:txEl>
                                          </p:spTgt>
                                        </p:tgtEl>
                                        <p:attrNameLst>
                                          <p:attrName>r</p:attrName>
                                        </p:attrNameLst>
                                      </p:cBhvr>
                                    </p:animRot>
                                    <p:animRot by="-1500000">
                                      <p:cBhvr>
                                        <p:cTn id="8" dur="125" fill="hold">
                                          <p:stCondLst>
                                            <p:cond delay="125"/>
                                          </p:stCondLst>
                                        </p:cTn>
                                        <p:tgtEl>
                                          <p:spTgt spid="6">
                                            <p:txEl>
                                              <p:pRg st="0" end="0"/>
                                            </p:txEl>
                                          </p:spTgt>
                                        </p:tgtEl>
                                        <p:attrNameLst>
                                          <p:attrName>r</p:attrName>
                                        </p:attrNameLst>
                                      </p:cBhvr>
                                    </p:animRot>
                                    <p:animRot by="-1500000">
                                      <p:cBhvr>
                                        <p:cTn id="9" dur="125" fill="hold">
                                          <p:stCondLst>
                                            <p:cond delay="250"/>
                                          </p:stCondLst>
                                        </p:cTn>
                                        <p:tgtEl>
                                          <p:spTgt spid="6">
                                            <p:txEl>
                                              <p:pRg st="0" end="0"/>
                                            </p:txEl>
                                          </p:spTgt>
                                        </p:tgtEl>
                                        <p:attrNameLst>
                                          <p:attrName>r</p:attrName>
                                        </p:attrNameLst>
                                      </p:cBhvr>
                                    </p:animRot>
                                    <p:animRot by="1500000">
                                      <p:cBhvr>
                                        <p:cTn id="10" dur="125" fill="hold">
                                          <p:stCondLst>
                                            <p:cond delay="375"/>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461665"/>
          </a:xfrm>
          <a:prstGeom prst="rect">
            <a:avLst/>
          </a:prstGeom>
          <a:noFill/>
        </p:spPr>
        <p:txBody>
          <a:bodyPr wrap="square" rtlCol="0">
            <a:spAutoFit/>
          </a:bodyPr>
          <a:lstStyle/>
          <a:p>
            <a:r>
              <a:rPr lang="en-IN" sz="2400" b="1">
                <a:solidFill>
                  <a:schemeClr val="bg1"/>
                </a:solidFill>
                <a:latin typeface="+mj-lt"/>
              </a:rPr>
              <a:t>MVC Pattern for Web Applications (Model 2) </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6352952" cy="646331"/>
          </a:xfrm>
          <a:prstGeom prst="rect">
            <a:avLst/>
          </a:prstGeom>
          <a:noFill/>
        </p:spPr>
        <p:txBody>
          <a:bodyPr wrap="square" rtlCol="0">
            <a:spAutoFit/>
          </a:bodyPr>
          <a:lstStyle/>
          <a:p>
            <a:r>
              <a:rPr lang="en-CA"/>
              <a:t>Following sequence diagram depicts Model2 interactions using sequence diagram :</a:t>
            </a:r>
          </a:p>
        </p:txBody>
      </p:sp>
      <p:pic>
        <p:nvPicPr>
          <p:cNvPr id="3" name="Picture 2">
            <a:extLst>
              <a:ext uri="{FF2B5EF4-FFF2-40B4-BE49-F238E27FC236}">
                <a16:creationId xmlns:a16="http://schemas.microsoft.com/office/drawing/2014/main" id="{840F3EAF-27F3-3143-8797-BFF9D95F8D76}"/>
              </a:ext>
            </a:extLst>
          </p:cNvPr>
          <p:cNvPicPr>
            <a:picLocks noChangeAspect="1"/>
          </p:cNvPicPr>
          <p:nvPr/>
        </p:nvPicPr>
        <p:blipFill rotWithShape="1">
          <a:blip r:embed="rId3"/>
          <a:srcRect t="5979"/>
          <a:stretch/>
        </p:blipFill>
        <p:spPr>
          <a:xfrm>
            <a:off x="7339914" y="1209095"/>
            <a:ext cx="4852086" cy="5648905"/>
          </a:xfrm>
          <a:prstGeom prst="rect">
            <a:avLst/>
          </a:prstGeom>
        </p:spPr>
      </p:pic>
      <p:pic>
        <p:nvPicPr>
          <p:cNvPr id="8" name="Picture 7">
            <a:extLst>
              <a:ext uri="{FF2B5EF4-FFF2-40B4-BE49-F238E27FC236}">
                <a16:creationId xmlns:a16="http://schemas.microsoft.com/office/drawing/2014/main" id="{5B9A8ED2-8A2F-914C-AEF7-08A266A71E68}"/>
              </a:ext>
            </a:extLst>
          </p:cNvPr>
          <p:cNvPicPr>
            <a:picLocks noChangeAspect="1"/>
          </p:cNvPicPr>
          <p:nvPr/>
        </p:nvPicPr>
        <p:blipFill>
          <a:blip r:embed="rId4"/>
          <a:stretch>
            <a:fillRect/>
          </a:stretch>
        </p:blipFill>
        <p:spPr>
          <a:xfrm>
            <a:off x="818207" y="3526537"/>
            <a:ext cx="4084192" cy="3015283"/>
          </a:xfrm>
          <a:prstGeom prst="rect">
            <a:avLst/>
          </a:prstGeom>
        </p:spPr>
      </p:pic>
    </p:spTree>
    <p:extLst>
      <p:ext uri="{BB962C8B-B14F-4D97-AF65-F5344CB8AC3E}">
        <p14:creationId xmlns:p14="http://schemas.microsoft.com/office/powerpoint/2010/main" val="147136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461665"/>
          </a:xfrm>
          <a:prstGeom prst="rect">
            <a:avLst/>
          </a:prstGeom>
          <a:noFill/>
        </p:spPr>
        <p:txBody>
          <a:bodyPr wrap="square" rtlCol="0">
            <a:spAutoFit/>
          </a:bodyPr>
          <a:lstStyle/>
          <a:p>
            <a:r>
              <a:rPr lang="en-IN" sz="2400" b="1">
                <a:solidFill>
                  <a:schemeClr val="bg1"/>
                </a:solidFill>
                <a:latin typeface="+mj-lt"/>
              </a:rPr>
              <a:t>Difference between classic MVC and Model2</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9948768" cy="1969770"/>
          </a:xfrm>
          <a:prstGeom prst="rect">
            <a:avLst/>
          </a:prstGeom>
          <a:noFill/>
        </p:spPr>
        <p:txBody>
          <a:bodyPr wrap="square" rtlCol="0">
            <a:spAutoFit/>
          </a:bodyPr>
          <a:lstStyle/>
          <a:p>
            <a:r>
              <a:rPr lang="en-CA"/>
              <a:t>There is no direct contact between view and model in model 2. </a:t>
            </a:r>
          </a:p>
          <a:p>
            <a:endParaRPr lang="en-CA"/>
          </a:p>
          <a:p>
            <a:r>
              <a:rPr lang="en-CA"/>
              <a:t>The controller will be the one who will talk to business logic layer and update the model.  </a:t>
            </a:r>
          </a:p>
          <a:p>
            <a:endParaRPr lang="en-CA"/>
          </a:p>
          <a:p>
            <a:r>
              <a:rPr lang="en-CA"/>
              <a:t>The interaction between the view and model is an indirect relationship.</a:t>
            </a:r>
          </a:p>
          <a:p>
            <a:br>
              <a:rPr lang="en-CA" sz="1600"/>
            </a:br>
            <a:endParaRPr lang="en-IN" sz="1600"/>
          </a:p>
        </p:txBody>
      </p:sp>
      <p:pic>
        <p:nvPicPr>
          <p:cNvPr id="8" name="Picture 7">
            <a:extLst>
              <a:ext uri="{FF2B5EF4-FFF2-40B4-BE49-F238E27FC236}">
                <a16:creationId xmlns:a16="http://schemas.microsoft.com/office/drawing/2014/main" id="{5B9A8ED2-8A2F-914C-AEF7-08A266A71E68}"/>
              </a:ext>
            </a:extLst>
          </p:cNvPr>
          <p:cNvPicPr>
            <a:picLocks noChangeAspect="1"/>
          </p:cNvPicPr>
          <p:nvPr/>
        </p:nvPicPr>
        <p:blipFill>
          <a:blip r:embed="rId3"/>
          <a:stretch>
            <a:fillRect/>
          </a:stretch>
        </p:blipFill>
        <p:spPr>
          <a:xfrm>
            <a:off x="818207" y="3101289"/>
            <a:ext cx="4660189" cy="3440531"/>
          </a:xfrm>
          <a:prstGeom prst="rect">
            <a:avLst/>
          </a:prstGeom>
        </p:spPr>
      </p:pic>
      <p:pic>
        <p:nvPicPr>
          <p:cNvPr id="9" name="Picture 8">
            <a:extLst>
              <a:ext uri="{FF2B5EF4-FFF2-40B4-BE49-F238E27FC236}">
                <a16:creationId xmlns:a16="http://schemas.microsoft.com/office/drawing/2014/main" id="{F8171EC5-7A4B-664C-8367-A95B7F2028D5}"/>
              </a:ext>
            </a:extLst>
          </p:cNvPr>
          <p:cNvPicPr>
            <a:picLocks noChangeAspect="1"/>
          </p:cNvPicPr>
          <p:nvPr/>
        </p:nvPicPr>
        <p:blipFill>
          <a:blip r:embed="rId4"/>
          <a:stretch>
            <a:fillRect/>
          </a:stretch>
        </p:blipFill>
        <p:spPr>
          <a:xfrm>
            <a:off x="7995920" y="2818934"/>
            <a:ext cx="4382147" cy="3722886"/>
          </a:xfrm>
          <a:prstGeom prst="rect">
            <a:avLst/>
          </a:prstGeom>
          <a:effectLst>
            <a:softEdge rad="0"/>
          </a:effectLst>
        </p:spPr>
      </p:pic>
      <p:sp>
        <p:nvSpPr>
          <p:cNvPr id="10" name="TextBox 9">
            <a:extLst>
              <a:ext uri="{FF2B5EF4-FFF2-40B4-BE49-F238E27FC236}">
                <a16:creationId xmlns:a16="http://schemas.microsoft.com/office/drawing/2014/main" id="{EF596101-462B-8C40-A6D4-CA4C469F6493}"/>
              </a:ext>
            </a:extLst>
          </p:cNvPr>
          <p:cNvSpPr txBox="1"/>
          <p:nvPr/>
        </p:nvSpPr>
        <p:spPr>
          <a:xfrm>
            <a:off x="1498786" y="6531660"/>
            <a:ext cx="6466840" cy="307777"/>
          </a:xfrm>
          <a:prstGeom prst="rect">
            <a:avLst/>
          </a:prstGeom>
          <a:noFill/>
        </p:spPr>
        <p:txBody>
          <a:bodyPr wrap="square" rtlCol="0">
            <a:spAutoFit/>
          </a:bodyPr>
          <a:lstStyle/>
          <a:p>
            <a:r>
              <a:rPr lang="en-IN" sz="1400" b="1">
                <a:latin typeface="+mj-lt"/>
              </a:rPr>
              <a:t>MVC Pattern for Web Applications (Model 2) </a:t>
            </a:r>
          </a:p>
        </p:txBody>
      </p:sp>
      <p:sp>
        <p:nvSpPr>
          <p:cNvPr id="11" name="TextBox 10">
            <a:extLst>
              <a:ext uri="{FF2B5EF4-FFF2-40B4-BE49-F238E27FC236}">
                <a16:creationId xmlns:a16="http://schemas.microsoft.com/office/drawing/2014/main" id="{B68D7BB1-DB1E-DF45-B216-0A85A02C9BCB}"/>
              </a:ext>
            </a:extLst>
          </p:cNvPr>
          <p:cNvSpPr txBox="1"/>
          <p:nvPr/>
        </p:nvSpPr>
        <p:spPr>
          <a:xfrm>
            <a:off x="9476356" y="6531659"/>
            <a:ext cx="6466840" cy="307777"/>
          </a:xfrm>
          <a:prstGeom prst="rect">
            <a:avLst/>
          </a:prstGeom>
          <a:noFill/>
        </p:spPr>
        <p:txBody>
          <a:bodyPr wrap="square" rtlCol="0">
            <a:spAutoFit/>
          </a:bodyPr>
          <a:lstStyle/>
          <a:p>
            <a:r>
              <a:rPr lang="en-CA" sz="1400"/>
              <a:t>Classic MVC</a:t>
            </a:r>
            <a:endParaRPr lang="en-IN" sz="1400" b="1">
              <a:latin typeface="+mj-lt"/>
            </a:endParaRPr>
          </a:p>
        </p:txBody>
      </p:sp>
    </p:spTree>
    <p:extLst>
      <p:ext uri="{BB962C8B-B14F-4D97-AF65-F5344CB8AC3E}">
        <p14:creationId xmlns:p14="http://schemas.microsoft.com/office/powerpoint/2010/main" val="396387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Classic MVC pattern drawbacks</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10655300" cy="1938992"/>
          </a:xfrm>
          <a:prstGeom prst="rect">
            <a:avLst/>
          </a:prstGeom>
          <a:noFill/>
        </p:spPr>
        <p:txBody>
          <a:bodyPr wrap="square" rtlCol="0">
            <a:spAutoFit/>
          </a:bodyPr>
          <a:lstStyle/>
          <a:p>
            <a:r>
              <a:rPr lang="en-CA" sz="2000"/>
              <a:t>Classic MVC pattern has two drawbacks:</a:t>
            </a:r>
            <a:br>
              <a:rPr lang="en-CA" sz="2000"/>
            </a:br>
            <a:endParaRPr lang="en-CA" sz="2000"/>
          </a:p>
          <a:p>
            <a:r>
              <a:rPr lang="en-CA" sz="2000"/>
              <a:t>Model needs to communicate change of state to the view.</a:t>
            </a:r>
          </a:p>
          <a:p>
            <a:endParaRPr lang="en-CA" sz="2000"/>
          </a:p>
          <a:p>
            <a:r>
              <a:rPr lang="en-CA" sz="2000"/>
              <a:t>The view has complete knowledge of the model, there is no explicit contract between view and model.</a:t>
            </a:r>
          </a:p>
        </p:txBody>
      </p:sp>
    </p:spTree>
    <p:extLst>
      <p:ext uri="{BB962C8B-B14F-4D97-AF65-F5344CB8AC3E}">
        <p14:creationId xmlns:p14="http://schemas.microsoft.com/office/powerpoint/2010/main" val="6554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Model View Presenter (MVP)</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6798310" cy="4801314"/>
          </a:xfrm>
          <a:prstGeom prst="rect">
            <a:avLst/>
          </a:prstGeom>
          <a:noFill/>
        </p:spPr>
        <p:txBody>
          <a:bodyPr wrap="square" rtlCol="0">
            <a:spAutoFit/>
          </a:bodyPr>
          <a:lstStyle/>
          <a:p>
            <a:pPr algn="just"/>
            <a:r>
              <a:rPr lang="en-CA"/>
              <a:t>Model View Presenter (MVP) pattern is evolved from MVC, it tries to address the previous concerns. MVP was originally developed at </a:t>
            </a:r>
            <a:r>
              <a:rPr lang="en-CA" err="1"/>
              <a:t>Taligent</a:t>
            </a:r>
            <a:r>
              <a:rPr lang="en-CA"/>
              <a:t>, in 90’s. </a:t>
            </a:r>
          </a:p>
          <a:p>
            <a:pPr algn="just"/>
            <a:endParaRPr lang="en-CA" i="1"/>
          </a:p>
          <a:p>
            <a:pPr algn="just"/>
            <a:endParaRPr lang="en-CA" i="1"/>
          </a:p>
          <a:p>
            <a:pPr algn="just"/>
            <a:r>
              <a:rPr lang="en-CA"/>
              <a:t>The MVP pattern neatly separates the Model from the View and breaks the direct relationship between them </a:t>
            </a:r>
            <a:endParaRPr lang="en-CA" i="1"/>
          </a:p>
          <a:p>
            <a:pPr algn="just"/>
            <a:endParaRPr lang="en-CA" b="1" i="1"/>
          </a:p>
          <a:p>
            <a:pPr algn="just"/>
            <a:r>
              <a:rPr lang="en-CA"/>
              <a:t>The View exposes a </a:t>
            </a:r>
            <a:r>
              <a:rPr lang="en-CA" b="1"/>
              <a:t>contract</a:t>
            </a:r>
            <a:r>
              <a:rPr lang="en-CA"/>
              <a:t> through which the Presenter interacts with the View. </a:t>
            </a:r>
            <a:endParaRPr lang="en-CA" b="1" i="1"/>
          </a:p>
          <a:p>
            <a:pPr algn="just"/>
            <a:endParaRPr lang="en-CA"/>
          </a:p>
          <a:p>
            <a:pPr algn="just"/>
            <a:r>
              <a:rPr lang="en-CA"/>
              <a:t>The core of MVP is the interaction between View and Presenter. </a:t>
            </a:r>
          </a:p>
          <a:p>
            <a:pPr algn="just"/>
            <a:endParaRPr lang="en-CA"/>
          </a:p>
          <a:p>
            <a:pPr algn="just"/>
            <a:endParaRPr lang="en-CA"/>
          </a:p>
          <a:p>
            <a:pPr algn="just"/>
            <a:r>
              <a:rPr lang="en-CA" i="1"/>
              <a:t>According to Martin Fowler, you never use MVP, rather you use Passive View or Supervising Controller or both variants.</a:t>
            </a:r>
          </a:p>
          <a:p>
            <a:pPr algn="just"/>
            <a:endParaRPr lang="en-CA"/>
          </a:p>
        </p:txBody>
      </p:sp>
      <p:pic>
        <p:nvPicPr>
          <p:cNvPr id="2" name="Picture 1">
            <a:extLst>
              <a:ext uri="{FF2B5EF4-FFF2-40B4-BE49-F238E27FC236}">
                <a16:creationId xmlns:a16="http://schemas.microsoft.com/office/drawing/2014/main" id="{9F06CDEC-E414-B642-9C07-90721F7C040B}"/>
              </a:ext>
            </a:extLst>
          </p:cNvPr>
          <p:cNvPicPr>
            <a:picLocks noChangeAspect="1"/>
          </p:cNvPicPr>
          <p:nvPr/>
        </p:nvPicPr>
        <p:blipFill>
          <a:blip r:embed="rId3"/>
          <a:stretch>
            <a:fillRect/>
          </a:stretch>
        </p:blipFill>
        <p:spPr>
          <a:xfrm>
            <a:off x="7562850" y="1712451"/>
            <a:ext cx="4629150" cy="5145549"/>
          </a:xfrm>
          <a:prstGeom prst="rect">
            <a:avLst/>
          </a:prstGeom>
        </p:spPr>
      </p:pic>
    </p:spTree>
    <p:extLst>
      <p:ext uri="{BB962C8B-B14F-4D97-AF65-F5344CB8AC3E}">
        <p14:creationId xmlns:p14="http://schemas.microsoft.com/office/powerpoint/2010/main" val="184633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Model View Presenter (MVP)</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6842760" cy="3323987"/>
          </a:xfrm>
          <a:prstGeom prst="rect">
            <a:avLst/>
          </a:prstGeom>
          <a:noFill/>
        </p:spPr>
        <p:txBody>
          <a:bodyPr wrap="square" rtlCol="0">
            <a:spAutoFit/>
          </a:bodyPr>
          <a:lstStyle/>
          <a:p>
            <a:r>
              <a:rPr lang="en-CA" sz="1400" b="1"/>
              <a:t>Model :</a:t>
            </a:r>
            <a:r>
              <a:rPr lang="en-CA" sz="1400"/>
              <a:t> Model in MVP represents business entities or domain model or object model of the business tier. </a:t>
            </a:r>
          </a:p>
          <a:p>
            <a:endParaRPr lang="en-CA" sz="1400"/>
          </a:p>
          <a:p>
            <a:r>
              <a:rPr lang="en-CA" sz="1400" b="1"/>
              <a:t>View : </a:t>
            </a:r>
            <a:r>
              <a:rPr lang="en-CA" sz="1400"/>
              <a:t>In MVP pattern, View is light weight. It should only have the UI elements and shouldn’t be aware of the model. But that is in a ideal scenario, building a real passive view is quite complex in practice, hence the implementation of MVP falls into two categories :</a:t>
            </a:r>
          </a:p>
          <a:p>
            <a:br>
              <a:rPr lang="en-CA" sz="1400"/>
            </a:br>
            <a:r>
              <a:rPr lang="en-CA" sz="1400"/>
              <a:t>1. </a:t>
            </a:r>
            <a:r>
              <a:rPr lang="en-CA" sz="1400" b="1"/>
              <a:t>Passive View </a:t>
            </a:r>
            <a:r>
              <a:rPr lang="en-CA" sz="1400"/>
              <a:t>:</a:t>
            </a:r>
            <a:br>
              <a:rPr lang="en-CA" sz="1400"/>
            </a:br>
            <a:r>
              <a:rPr lang="en-CA" sz="1400"/>
              <a:t>         The view is really passive, light weight.</a:t>
            </a:r>
            <a:br>
              <a:rPr lang="en-CA" sz="1400"/>
            </a:br>
            <a:r>
              <a:rPr lang="en-CA" sz="1400"/>
              <a:t>         View doesn’t know the model</a:t>
            </a:r>
          </a:p>
          <a:p>
            <a:endParaRPr lang="en-CA" sz="1400" b="1"/>
          </a:p>
          <a:p>
            <a:r>
              <a:rPr lang="en-CA" sz="1400"/>
              <a:t>2. </a:t>
            </a:r>
            <a:r>
              <a:rPr lang="en-CA" sz="1400" b="1"/>
              <a:t>Supervising Controller</a:t>
            </a:r>
            <a:br>
              <a:rPr lang="en-CA" sz="1400" b="1"/>
            </a:br>
            <a:r>
              <a:rPr lang="en-CA" sz="1400"/>
              <a:t>        The view is active, binds the view using data binding or simple code in view</a:t>
            </a:r>
          </a:p>
          <a:p>
            <a:br>
              <a:rPr lang="en-CA" sz="1400"/>
            </a:br>
            <a:endParaRPr lang="en-CA" sz="1400"/>
          </a:p>
        </p:txBody>
      </p:sp>
      <p:pic>
        <p:nvPicPr>
          <p:cNvPr id="3" name="Picture 2">
            <a:extLst>
              <a:ext uri="{FF2B5EF4-FFF2-40B4-BE49-F238E27FC236}">
                <a16:creationId xmlns:a16="http://schemas.microsoft.com/office/drawing/2014/main" id="{89B4D20A-5671-2D47-9AC0-F32784BCF048}"/>
              </a:ext>
            </a:extLst>
          </p:cNvPr>
          <p:cNvPicPr>
            <a:picLocks noChangeAspect="1"/>
          </p:cNvPicPr>
          <p:nvPr/>
        </p:nvPicPr>
        <p:blipFill>
          <a:blip r:embed="rId3"/>
          <a:stretch>
            <a:fillRect/>
          </a:stretch>
        </p:blipFill>
        <p:spPr>
          <a:xfrm>
            <a:off x="7607300" y="990600"/>
            <a:ext cx="4584700" cy="2895600"/>
          </a:xfrm>
          <a:prstGeom prst="rect">
            <a:avLst/>
          </a:prstGeom>
        </p:spPr>
      </p:pic>
      <p:pic>
        <p:nvPicPr>
          <p:cNvPr id="5" name="Picture 4">
            <a:extLst>
              <a:ext uri="{FF2B5EF4-FFF2-40B4-BE49-F238E27FC236}">
                <a16:creationId xmlns:a16="http://schemas.microsoft.com/office/drawing/2014/main" id="{B3CDC402-FC71-F241-A241-77546E4FC2C6}"/>
              </a:ext>
            </a:extLst>
          </p:cNvPr>
          <p:cNvPicPr>
            <a:picLocks noChangeAspect="1"/>
          </p:cNvPicPr>
          <p:nvPr/>
        </p:nvPicPr>
        <p:blipFill>
          <a:blip r:embed="rId4"/>
          <a:stretch>
            <a:fillRect/>
          </a:stretch>
        </p:blipFill>
        <p:spPr>
          <a:xfrm>
            <a:off x="7607300" y="3886200"/>
            <a:ext cx="4584700" cy="2971800"/>
          </a:xfrm>
          <a:prstGeom prst="rect">
            <a:avLst/>
          </a:prstGeom>
        </p:spPr>
      </p:pic>
    </p:spTree>
    <p:extLst>
      <p:ext uri="{BB962C8B-B14F-4D97-AF65-F5344CB8AC3E}">
        <p14:creationId xmlns:p14="http://schemas.microsoft.com/office/powerpoint/2010/main" val="42978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Why Presenter? Why the name change?</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11103610" cy="2308324"/>
          </a:xfrm>
          <a:prstGeom prst="rect">
            <a:avLst/>
          </a:prstGeom>
          <a:noFill/>
        </p:spPr>
        <p:txBody>
          <a:bodyPr wrap="square" rtlCol="0">
            <a:spAutoFit/>
          </a:bodyPr>
          <a:lstStyle/>
          <a:p>
            <a:r>
              <a:rPr lang="en-CA" b="1"/>
              <a:t>Presenter :</a:t>
            </a:r>
            <a:br>
              <a:rPr lang="en-CA" b="1"/>
            </a:br>
            <a:endParaRPr lang="en-CA" b="1"/>
          </a:p>
          <a:p>
            <a:r>
              <a:rPr lang="en-CA"/>
              <a:t>The classic MVP triad diagram looks similar to MVC diagram, the noticeable difference is Controller replaced with Presenter.</a:t>
            </a:r>
          </a:p>
          <a:p>
            <a:endParaRPr lang="en-CA"/>
          </a:p>
          <a:p>
            <a:r>
              <a:rPr lang="en-CA"/>
              <a:t>The Presenter in MVP, presents user actions to the backend system; after getting the response it presents the response to the users, whereas the Controller in the MVC pattern doesn’t mediate between Model and the View, it doesn’t update the view, it just mediates between user actions and model.</a:t>
            </a:r>
          </a:p>
        </p:txBody>
      </p:sp>
    </p:spTree>
    <p:extLst>
      <p:ext uri="{BB962C8B-B14F-4D97-AF65-F5344CB8AC3E}">
        <p14:creationId xmlns:p14="http://schemas.microsoft.com/office/powerpoint/2010/main" val="201352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Summary</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10655300" cy="4216539"/>
          </a:xfrm>
          <a:prstGeom prst="rect">
            <a:avLst/>
          </a:prstGeom>
          <a:noFill/>
        </p:spPr>
        <p:txBody>
          <a:bodyPr wrap="square" rtlCol="0">
            <a:spAutoFit/>
          </a:bodyPr>
          <a:lstStyle/>
          <a:p>
            <a:pPr fontAlgn="base"/>
            <a:r>
              <a:rPr lang="en-CA" b="1"/>
              <a:t>MVC:</a:t>
            </a:r>
            <a:endParaRPr lang="en-CA"/>
          </a:p>
          <a:p>
            <a:pPr lvl="1" fontAlgn="base"/>
            <a:r>
              <a:rPr lang="en-CA"/>
              <a:t>Traditional MVC is where there is a</a:t>
            </a:r>
          </a:p>
          <a:p>
            <a:pPr lvl="2" fontAlgn="base"/>
            <a:r>
              <a:rPr lang="en-CA"/>
              <a:t>Model: Acts as the model for data</a:t>
            </a:r>
          </a:p>
          <a:p>
            <a:pPr lvl="2" fontAlgn="base"/>
            <a:r>
              <a:rPr lang="en-CA"/>
              <a:t>View : Deals with the view to the user which can be the UI</a:t>
            </a:r>
          </a:p>
          <a:p>
            <a:pPr lvl="2" fontAlgn="base"/>
            <a:r>
              <a:rPr lang="en-CA"/>
              <a:t>Controller: Controls the interaction between Model and View, where view calls the controller to update model. View can call multiple controllers if needed.</a:t>
            </a:r>
          </a:p>
          <a:p>
            <a:pPr fontAlgn="base"/>
            <a:endParaRPr lang="en-CA" b="1"/>
          </a:p>
          <a:p>
            <a:pPr fontAlgn="base"/>
            <a:endParaRPr lang="en-CA" b="1"/>
          </a:p>
          <a:p>
            <a:pPr fontAlgn="base"/>
            <a:endParaRPr lang="en-CA" b="1"/>
          </a:p>
          <a:p>
            <a:pPr fontAlgn="base"/>
            <a:r>
              <a:rPr lang="en-CA" b="1"/>
              <a:t>MVP:</a:t>
            </a:r>
            <a:endParaRPr lang="en-CA"/>
          </a:p>
          <a:p>
            <a:pPr lvl="1" fontAlgn="base"/>
            <a:r>
              <a:rPr lang="en-CA"/>
              <a:t>Similar to traditional MVC but Controller is replaced by Presenter. But the Presenter, unlike Controller is responsible for changing the view as well. </a:t>
            </a:r>
          </a:p>
          <a:p>
            <a:pPr lvl="1" fontAlgn="base"/>
            <a:endParaRPr lang="en-CA" sz="2000"/>
          </a:p>
          <a:p>
            <a:pPr lvl="2"/>
            <a:r>
              <a:rPr lang="en-CA" sz="1600"/>
              <a:t>1. </a:t>
            </a:r>
            <a:r>
              <a:rPr lang="en-CA" sz="1600" b="1"/>
              <a:t>Passive View </a:t>
            </a:r>
          </a:p>
          <a:p>
            <a:pPr lvl="2"/>
            <a:r>
              <a:rPr lang="en-CA" sz="1600"/>
              <a:t>2. </a:t>
            </a:r>
            <a:r>
              <a:rPr lang="en-CA" sz="1600" b="1"/>
              <a:t>Supervising Controller</a:t>
            </a:r>
            <a:endParaRPr lang="en-CA" sz="2000"/>
          </a:p>
        </p:txBody>
      </p:sp>
    </p:spTree>
    <p:extLst>
      <p:ext uri="{BB962C8B-B14F-4D97-AF65-F5344CB8AC3E}">
        <p14:creationId xmlns:p14="http://schemas.microsoft.com/office/powerpoint/2010/main" val="394779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6FE3F-5AAE-4F84-BB99-011355F2A686}"/>
              </a:ext>
            </a:extLst>
          </p:cNvPr>
          <p:cNvSpPr/>
          <p:nvPr/>
        </p:nvSpPr>
        <p:spPr>
          <a:xfrm>
            <a:off x="0" y="259882"/>
            <a:ext cx="12191999" cy="627710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755934A-73AF-42B2-9818-C54DA0C26BD6}"/>
              </a:ext>
            </a:extLst>
          </p:cNvPr>
          <p:cNvSpPr/>
          <p:nvPr/>
        </p:nvSpPr>
        <p:spPr>
          <a:xfrm>
            <a:off x="0" y="3544636"/>
            <a:ext cx="12191409" cy="5207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1A64148-5C59-4B7B-B6B4-88C8AE16BA52}"/>
              </a:ext>
            </a:extLst>
          </p:cNvPr>
          <p:cNvSpPr txBox="1"/>
          <p:nvPr/>
        </p:nvSpPr>
        <p:spPr>
          <a:xfrm>
            <a:off x="131758" y="3574154"/>
            <a:ext cx="11928482" cy="461665"/>
          </a:xfrm>
          <a:prstGeom prst="rect">
            <a:avLst/>
          </a:prstGeom>
          <a:noFill/>
        </p:spPr>
        <p:txBody>
          <a:bodyPr wrap="square" rtlCol="0">
            <a:spAutoFit/>
          </a:bodyPr>
          <a:lstStyle/>
          <a:p>
            <a:pPr algn="ctr"/>
            <a:r>
              <a:rPr lang="en-IN" sz="2400" b="1">
                <a:solidFill>
                  <a:schemeClr val="bg1"/>
                </a:solidFill>
                <a:latin typeface="+mj-lt"/>
              </a:rPr>
              <a:t>Questions?</a:t>
            </a:r>
          </a:p>
        </p:txBody>
      </p:sp>
    </p:spTree>
    <p:extLst>
      <p:ext uri="{BB962C8B-B14F-4D97-AF65-F5344CB8AC3E}">
        <p14:creationId xmlns:p14="http://schemas.microsoft.com/office/powerpoint/2010/main" val="49011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6FE3F-5AAE-4F84-BB99-011355F2A686}"/>
              </a:ext>
            </a:extLst>
          </p:cNvPr>
          <p:cNvSpPr/>
          <p:nvPr/>
        </p:nvSpPr>
        <p:spPr>
          <a:xfrm>
            <a:off x="0" y="0"/>
            <a:ext cx="12191999" cy="7117882"/>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755934A-73AF-42B2-9818-C54DA0C26BD6}"/>
              </a:ext>
            </a:extLst>
          </p:cNvPr>
          <p:cNvSpPr/>
          <p:nvPr/>
        </p:nvSpPr>
        <p:spPr>
          <a:xfrm>
            <a:off x="591" y="2495349"/>
            <a:ext cx="12191409" cy="186730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1A64148-5C59-4B7B-B6B4-88C8AE16BA52}"/>
              </a:ext>
            </a:extLst>
          </p:cNvPr>
          <p:cNvSpPr txBox="1"/>
          <p:nvPr/>
        </p:nvSpPr>
        <p:spPr>
          <a:xfrm>
            <a:off x="131758" y="3174220"/>
            <a:ext cx="11928482" cy="769441"/>
          </a:xfrm>
          <a:prstGeom prst="rect">
            <a:avLst/>
          </a:prstGeom>
          <a:noFill/>
        </p:spPr>
        <p:txBody>
          <a:bodyPr wrap="square" rtlCol="0">
            <a:spAutoFit/>
          </a:bodyPr>
          <a:lstStyle/>
          <a:p>
            <a:pPr algn="ctr"/>
            <a:r>
              <a:rPr lang="en-IN" sz="4400" b="1">
                <a:solidFill>
                  <a:schemeClr val="bg1"/>
                </a:solidFill>
                <a:latin typeface="+mj-lt"/>
              </a:rPr>
              <a:t>Thank You.</a:t>
            </a:r>
          </a:p>
        </p:txBody>
      </p:sp>
    </p:spTree>
    <p:extLst>
      <p:ext uri="{BB962C8B-B14F-4D97-AF65-F5344CB8AC3E}">
        <p14:creationId xmlns:p14="http://schemas.microsoft.com/office/powerpoint/2010/main" val="171624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a:solidFill>
                  <a:schemeClr val="bg1"/>
                </a:solidFill>
              </a:rPr>
              <a:t>Agenda</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30"/>
            <a:ext cx="9093200" cy="4051558"/>
          </a:xfrm>
          <a:prstGeom prst="rect">
            <a:avLst/>
          </a:prstGeom>
          <a:noFill/>
        </p:spPr>
        <p:txBody>
          <a:bodyPr wrap="square" rtlCol="0">
            <a:spAutoFit/>
          </a:bodyPr>
          <a:lstStyle/>
          <a:p>
            <a:pPr marL="971550" lvl="1" indent="-514350">
              <a:buFont typeface="+mj-lt"/>
              <a:buAutoNum type="arabicPeriod"/>
            </a:pPr>
            <a:r>
              <a:rPr lang="en-IN" sz="2400" b="1"/>
              <a:t>Why do we need these patterns ? </a:t>
            </a:r>
            <a:endParaRPr lang="en-IN" sz="2000" b="1"/>
          </a:p>
          <a:p>
            <a:pPr marL="971550" lvl="1" indent="-514350">
              <a:lnSpc>
                <a:spcPct val="200000"/>
              </a:lnSpc>
              <a:buFont typeface="+mj-lt"/>
              <a:buAutoNum type="arabicPeriod"/>
            </a:pPr>
            <a:r>
              <a:rPr lang="en-IN" sz="2400" b="1"/>
              <a:t>The Classic Model-View-Controller Pattern (MVC)</a:t>
            </a:r>
          </a:p>
          <a:p>
            <a:pPr marL="971550" lvl="1" indent="-514350">
              <a:lnSpc>
                <a:spcPct val="200000"/>
              </a:lnSpc>
              <a:buFont typeface="+mj-lt"/>
              <a:buAutoNum type="arabicPeriod"/>
            </a:pPr>
            <a:r>
              <a:rPr lang="en-IN" sz="2400" b="1"/>
              <a:t>MVC Pattern for Web Applications (Model 2) </a:t>
            </a:r>
          </a:p>
          <a:p>
            <a:pPr marL="971550" lvl="1" indent="-514350">
              <a:lnSpc>
                <a:spcPct val="200000"/>
              </a:lnSpc>
              <a:buFont typeface="+mj-lt"/>
              <a:buAutoNum type="arabicPeriod"/>
            </a:pPr>
            <a:r>
              <a:rPr lang="en-IN" sz="2400" b="1"/>
              <a:t>Difference between classic MVC and Model2</a:t>
            </a:r>
          </a:p>
          <a:p>
            <a:pPr marL="971550" lvl="1" indent="-514350">
              <a:lnSpc>
                <a:spcPct val="200000"/>
              </a:lnSpc>
              <a:buFont typeface="+mj-lt"/>
              <a:buAutoNum type="arabicPeriod"/>
            </a:pPr>
            <a:r>
              <a:rPr lang="en-IN" sz="2400" b="1"/>
              <a:t>Model View Presenter (MVP)</a:t>
            </a:r>
          </a:p>
          <a:p>
            <a:pPr marL="971550" lvl="1" indent="-514350">
              <a:lnSpc>
                <a:spcPct val="200000"/>
              </a:lnSpc>
              <a:buFont typeface="+mj-lt"/>
              <a:buAutoNum type="arabicPeriod"/>
            </a:pPr>
            <a:r>
              <a:rPr lang="en-IN" sz="2400" b="1"/>
              <a:t>Summary</a:t>
            </a:r>
          </a:p>
        </p:txBody>
      </p:sp>
    </p:spTree>
    <p:extLst>
      <p:ext uri="{BB962C8B-B14F-4D97-AF65-F5344CB8AC3E}">
        <p14:creationId xmlns:p14="http://schemas.microsoft.com/office/powerpoint/2010/main" val="46405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Why do we need these patterns ?  </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10655300" cy="1938992"/>
          </a:xfrm>
          <a:prstGeom prst="rect">
            <a:avLst/>
          </a:prstGeom>
          <a:noFill/>
        </p:spPr>
        <p:txBody>
          <a:bodyPr wrap="square" rtlCol="0">
            <a:spAutoFit/>
          </a:bodyPr>
          <a:lstStyle/>
          <a:p>
            <a:pPr algn="just"/>
            <a:r>
              <a:rPr lang="en-IN" sz="2000"/>
              <a:t>One can certainly build software applications without using any of these patterns, but by using these patterns we can achieve </a:t>
            </a:r>
            <a:r>
              <a:rPr lang="en-IN" sz="2000" b="1"/>
              <a:t>separation of concerns </a:t>
            </a:r>
            <a:r>
              <a:rPr lang="en-IN" sz="2000"/>
              <a:t>design principle. </a:t>
            </a:r>
          </a:p>
          <a:p>
            <a:pPr algn="just"/>
            <a:endParaRPr lang="en-IN" sz="2000"/>
          </a:p>
          <a:p>
            <a:pPr algn="just"/>
            <a:r>
              <a:rPr lang="en-IN" sz="2000"/>
              <a:t>These help in improving maintainability of the application. </a:t>
            </a:r>
          </a:p>
          <a:p>
            <a:pPr algn="just"/>
            <a:endParaRPr lang="en-IN" sz="2000"/>
          </a:p>
          <a:p>
            <a:pPr algn="just"/>
            <a:r>
              <a:rPr lang="en-IN" sz="2000"/>
              <a:t>Implementing these patterns improve the testability of the application using automated unit tests. </a:t>
            </a:r>
          </a:p>
        </p:txBody>
      </p:sp>
    </p:spTree>
    <p:extLst>
      <p:ext uri="{BB962C8B-B14F-4D97-AF65-F5344CB8AC3E}">
        <p14:creationId xmlns:p14="http://schemas.microsoft.com/office/powerpoint/2010/main" val="1197020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523220"/>
          </a:xfrm>
          <a:prstGeom prst="rect">
            <a:avLst/>
          </a:prstGeom>
          <a:noFill/>
        </p:spPr>
        <p:txBody>
          <a:bodyPr wrap="square" rtlCol="0">
            <a:spAutoFit/>
          </a:bodyPr>
          <a:lstStyle/>
          <a:p>
            <a:r>
              <a:rPr lang="en-IN" sz="2800" b="1">
                <a:solidFill>
                  <a:schemeClr val="bg1"/>
                </a:solidFill>
                <a:latin typeface="+mj-lt"/>
              </a:rPr>
              <a:t>Why do we need these patterns ?  </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10655300" cy="4093428"/>
          </a:xfrm>
          <a:prstGeom prst="rect">
            <a:avLst/>
          </a:prstGeom>
          <a:noFill/>
        </p:spPr>
        <p:txBody>
          <a:bodyPr wrap="square" rtlCol="0">
            <a:spAutoFit/>
          </a:bodyPr>
          <a:lstStyle/>
          <a:p>
            <a:r>
              <a:rPr lang="en-CA" sz="2000" b="1"/>
              <a:t>Separation of Concerns</a:t>
            </a:r>
            <a:r>
              <a:rPr lang="en-CA" sz="2000"/>
              <a:t>. </a:t>
            </a:r>
          </a:p>
          <a:p>
            <a:endParaRPr lang="en-CA" sz="2000"/>
          </a:p>
          <a:p>
            <a:r>
              <a:rPr lang="en-CA" sz="2000"/>
              <a:t>If your components start doing more than one thing, code gets hard to read, things become more complicated than they need to be -- basically an app turns into a big plate of Spaghetti Code.</a:t>
            </a:r>
          </a:p>
          <a:p>
            <a:endParaRPr lang="en-CA" sz="2000"/>
          </a:p>
          <a:p>
            <a:r>
              <a:rPr lang="en-CA" sz="2000"/>
              <a:t>	The </a:t>
            </a:r>
            <a:r>
              <a:rPr lang="en-CA" sz="2000" i="1"/>
              <a:t>models</a:t>
            </a:r>
            <a:r>
              <a:rPr lang="en-CA" sz="2000"/>
              <a:t> contain the business logic. </a:t>
            </a:r>
          </a:p>
          <a:p>
            <a:endParaRPr lang="en-CA" sz="2000"/>
          </a:p>
          <a:p>
            <a:r>
              <a:rPr lang="en-CA" sz="2000"/>
              <a:t>	The </a:t>
            </a:r>
            <a:r>
              <a:rPr lang="en-CA" sz="2000" i="1"/>
              <a:t>views</a:t>
            </a:r>
            <a:r>
              <a:rPr lang="en-CA" sz="2000"/>
              <a:t> present the data to the user. </a:t>
            </a:r>
          </a:p>
          <a:p>
            <a:endParaRPr lang="en-CA" sz="2000"/>
          </a:p>
          <a:p>
            <a:r>
              <a:rPr lang="en-CA" sz="2000"/>
              <a:t>	The </a:t>
            </a:r>
            <a:r>
              <a:rPr lang="en-CA" sz="2000" i="1"/>
              <a:t>controllers</a:t>
            </a:r>
            <a:r>
              <a:rPr lang="en-CA" sz="2000"/>
              <a:t> decide what to do with the various user actions. </a:t>
            </a:r>
          </a:p>
          <a:p>
            <a:endParaRPr lang="en-CA" sz="2000"/>
          </a:p>
          <a:p>
            <a:r>
              <a:rPr lang="en-CA" sz="2000"/>
              <a:t>Code is easy to read because things are as simple as possible</a:t>
            </a:r>
          </a:p>
          <a:p>
            <a:endParaRPr lang="en-CA" sz="2000"/>
          </a:p>
        </p:txBody>
      </p:sp>
    </p:spTree>
    <p:extLst>
      <p:ext uri="{BB962C8B-B14F-4D97-AF65-F5344CB8AC3E}">
        <p14:creationId xmlns:p14="http://schemas.microsoft.com/office/powerpoint/2010/main" val="32630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682C7-F321-B34B-9B9A-873D30F819C4}"/>
              </a:ext>
            </a:extLst>
          </p:cNvPr>
          <p:cNvPicPr>
            <a:picLocks noChangeAspect="1"/>
          </p:cNvPicPr>
          <p:nvPr/>
        </p:nvPicPr>
        <p:blipFill rotWithShape="1">
          <a:blip r:embed="rId3"/>
          <a:srcRect l="40374" t="2620" r="39009" b="58837"/>
          <a:stretch/>
        </p:blipFill>
        <p:spPr>
          <a:xfrm>
            <a:off x="2720051" y="1377387"/>
            <a:ext cx="1388962" cy="1643606"/>
          </a:xfrm>
          <a:prstGeom prst="rect">
            <a:avLst/>
          </a:prstGeom>
        </p:spPr>
      </p:pic>
      <p:grpSp>
        <p:nvGrpSpPr>
          <p:cNvPr id="3" name="Group 2">
            <a:extLst>
              <a:ext uri="{FF2B5EF4-FFF2-40B4-BE49-F238E27FC236}">
                <a16:creationId xmlns:a16="http://schemas.microsoft.com/office/drawing/2014/main" id="{15AE19C7-F016-F94D-8540-25682625255F}"/>
              </a:ext>
            </a:extLst>
          </p:cNvPr>
          <p:cNvGrpSpPr/>
          <p:nvPr/>
        </p:nvGrpSpPr>
        <p:grpSpPr>
          <a:xfrm>
            <a:off x="6334361" y="0"/>
            <a:ext cx="5857640" cy="6858000"/>
            <a:chOff x="6334361" y="0"/>
            <a:chExt cx="5857640" cy="6858000"/>
          </a:xfrm>
        </p:grpSpPr>
        <p:sp>
          <p:nvSpPr>
            <p:cNvPr id="5" name="Rectangle 4">
              <a:extLst>
                <a:ext uri="{FF2B5EF4-FFF2-40B4-BE49-F238E27FC236}">
                  <a16:creationId xmlns:a16="http://schemas.microsoft.com/office/drawing/2014/main" id="{4DC219FC-E2D4-44A3-A9A2-10AC873CB73C}"/>
                </a:ext>
              </a:extLst>
            </p:cNvPr>
            <p:cNvSpPr/>
            <p:nvPr/>
          </p:nvSpPr>
          <p:spPr>
            <a:xfrm>
              <a:off x="6737131" y="0"/>
              <a:ext cx="5454870" cy="6858000"/>
            </a:xfrm>
            <a:prstGeom prst="rect">
              <a:avLst/>
            </a:prstGeom>
            <a:solidFill>
              <a:srgbClr val="00B0F0"/>
            </a:solidFill>
            <a:ln w="221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400"/>
            </a:p>
          </p:txBody>
        </p:sp>
        <p:sp>
          <p:nvSpPr>
            <p:cNvPr id="6" name="Rectangle 5">
              <a:extLst>
                <a:ext uri="{FF2B5EF4-FFF2-40B4-BE49-F238E27FC236}">
                  <a16:creationId xmlns:a16="http://schemas.microsoft.com/office/drawing/2014/main" id="{DB710877-5594-4BC7-B9E0-3E08F8F32DEE}"/>
                </a:ext>
              </a:extLst>
            </p:cNvPr>
            <p:cNvSpPr/>
            <p:nvPr/>
          </p:nvSpPr>
          <p:spPr>
            <a:xfrm flipV="1">
              <a:off x="6334361" y="231544"/>
              <a:ext cx="5454870" cy="454249"/>
            </a:xfrm>
            <a:prstGeom prst="rect">
              <a:avLst/>
            </a:prstGeom>
            <a:solidFill>
              <a:schemeClr val="tx1">
                <a:lumMod val="95000"/>
                <a:lumOff val="5000"/>
              </a:schemeClr>
            </a:solidFill>
            <a:ln w="4591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C12D67A9-4E86-4986-B9A2-06EA33162BDB}"/>
                </a:ext>
              </a:extLst>
            </p:cNvPr>
            <p:cNvSpPr txBox="1"/>
            <p:nvPr/>
          </p:nvSpPr>
          <p:spPr>
            <a:xfrm>
              <a:off x="7145532" y="259216"/>
              <a:ext cx="4545726" cy="369332"/>
            </a:xfrm>
            <a:prstGeom prst="rect">
              <a:avLst/>
            </a:prstGeom>
            <a:noFill/>
          </p:spPr>
          <p:txBody>
            <a:bodyPr wrap="square" rtlCol="0">
              <a:spAutoFit/>
            </a:bodyPr>
            <a:lstStyle/>
            <a:p>
              <a:r>
                <a:rPr lang="en-US" b="1">
                  <a:solidFill>
                    <a:schemeClr val="bg1"/>
                  </a:solidFill>
                </a:rPr>
                <a:t>Example</a:t>
              </a:r>
              <a:endParaRPr lang="en-IN" sz="2000" b="1">
                <a:solidFill>
                  <a:schemeClr val="bg1"/>
                </a:solidFill>
              </a:endParaRPr>
            </a:p>
          </p:txBody>
        </p:sp>
        <p:sp>
          <p:nvSpPr>
            <p:cNvPr id="9" name="TextBox 8">
              <a:extLst>
                <a:ext uri="{FF2B5EF4-FFF2-40B4-BE49-F238E27FC236}">
                  <a16:creationId xmlns:a16="http://schemas.microsoft.com/office/drawing/2014/main" id="{09D9B767-910F-544E-B9D2-994AB68901EC}"/>
                </a:ext>
              </a:extLst>
            </p:cNvPr>
            <p:cNvSpPr txBox="1"/>
            <p:nvPr/>
          </p:nvSpPr>
          <p:spPr>
            <a:xfrm>
              <a:off x="7061146" y="1265694"/>
              <a:ext cx="4858711" cy="4739759"/>
            </a:xfrm>
            <a:prstGeom prst="rect">
              <a:avLst/>
            </a:prstGeom>
            <a:noFill/>
          </p:spPr>
          <p:txBody>
            <a:bodyPr wrap="square" rtlCol="0">
              <a:spAutoFit/>
            </a:bodyPr>
            <a:lstStyle/>
            <a:p>
              <a:r>
                <a:rPr lang="en-CA">
                  <a:solidFill>
                    <a:schemeClr val="bg1"/>
                  </a:solidFill>
                </a:rPr>
                <a:t>Problem User interfaces are especially prone to change requests. </a:t>
              </a:r>
            </a:p>
            <a:p>
              <a:r>
                <a:rPr lang="en-CA">
                  <a:solidFill>
                    <a:schemeClr val="bg1"/>
                  </a:solidFill>
                </a:rPr>
                <a:t>	</a:t>
              </a:r>
              <a:r>
                <a:rPr lang="en-CA" sz="1600">
                  <a:solidFill>
                    <a:schemeClr val="bg1"/>
                  </a:solidFill>
                </a:rPr>
                <a:t>Extending the functionality of an 	application </a:t>
              </a:r>
            </a:p>
            <a:p>
              <a:r>
                <a:rPr lang="en-CA" sz="1600">
                  <a:solidFill>
                    <a:schemeClr val="bg1"/>
                  </a:solidFill>
                </a:rPr>
                <a:t>	Specific user interface adaptation</a:t>
              </a:r>
            </a:p>
            <a:p>
              <a:r>
                <a:rPr lang="en-CA" sz="1600">
                  <a:solidFill>
                    <a:schemeClr val="bg1"/>
                  </a:solidFill>
                </a:rPr>
                <a:t>	Different ‘look and feel’ standard. </a:t>
              </a:r>
            </a:p>
            <a:p>
              <a:endParaRPr lang="en-CA">
                <a:solidFill>
                  <a:schemeClr val="bg1"/>
                </a:solidFill>
              </a:endParaRPr>
            </a:p>
            <a:p>
              <a:endParaRPr lang="en-CA">
                <a:solidFill>
                  <a:schemeClr val="bg1"/>
                </a:solidFill>
              </a:endParaRPr>
            </a:p>
            <a:p>
              <a:r>
                <a:rPr lang="en-CA">
                  <a:solidFill>
                    <a:schemeClr val="bg1"/>
                  </a:solidFill>
                </a:rPr>
                <a:t>Upgrading to a new release of our windowing system can imply code changes</a:t>
              </a:r>
            </a:p>
            <a:p>
              <a:endParaRPr lang="en-CA">
                <a:solidFill>
                  <a:schemeClr val="bg1"/>
                </a:solidFill>
              </a:endParaRPr>
            </a:p>
            <a:p>
              <a:r>
                <a:rPr lang="en-CA">
                  <a:solidFill>
                    <a:schemeClr val="bg1"/>
                  </a:solidFill>
                </a:rPr>
                <a:t>Different users place conflicting requirements on the user interface</a:t>
              </a:r>
            </a:p>
            <a:p>
              <a:endParaRPr lang="en-CA">
                <a:solidFill>
                  <a:schemeClr val="bg1"/>
                </a:solidFill>
              </a:endParaRPr>
            </a:p>
            <a:p>
              <a:r>
                <a:rPr lang="en-CA">
                  <a:solidFill>
                    <a:schemeClr val="bg1"/>
                  </a:solidFill>
                </a:rPr>
                <a:t>Easily incorporation of several UI paradigms</a:t>
              </a:r>
            </a:p>
            <a:p>
              <a:endParaRPr lang="en-CA">
                <a:solidFill>
                  <a:schemeClr val="bg1"/>
                </a:solidFill>
              </a:endParaRPr>
            </a:p>
            <a:p>
              <a:r>
                <a:rPr lang="en-CA">
                  <a:solidFill>
                    <a:schemeClr val="bg1"/>
                  </a:solidFill>
                </a:rPr>
                <a:t>Building a system with the required flexibility is expensive and error prone</a:t>
              </a:r>
            </a:p>
          </p:txBody>
        </p:sp>
      </p:grpSp>
    </p:spTree>
    <p:extLst>
      <p:ext uri="{BB962C8B-B14F-4D97-AF65-F5344CB8AC3E}">
        <p14:creationId xmlns:p14="http://schemas.microsoft.com/office/powerpoint/2010/main" val="240302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682C7-F321-B34B-9B9A-873D30F819C4}"/>
              </a:ext>
            </a:extLst>
          </p:cNvPr>
          <p:cNvPicPr>
            <a:picLocks noChangeAspect="1"/>
          </p:cNvPicPr>
          <p:nvPr/>
        </p:nvPicPr>
        <p:blipFill>
          <a:blip r:embed="rId3"/>
          <a:stretch>
            <a:fillRect/>
          </a:stretch>
        </p:blipFill>
        <p:spPr>
          <a:xfrm>
            <a:off x="0" y="1265694"/>
            <a:ext cx="6737131" cy="4264327"/>
          </a:xfrm>
          <a:prstGeom prst="rect">
            <a:avLst/>
          </a:prstGeom>
        </p:spPr>
      </p:pic>
      <p:grpSp>
        <p:nvGrpSpPr>
          <p:cNvPr id="3" name="Group 2">
            <a:extLst>
              <a:ext uri="{FF2B5EF4-FFF2-40B4-BE49-F238E27FC236}">
                <a16:creationId xmlns:a16="http://schemas.microsoft.com/office/drawing/2014/main" id="{15AE19C7-F016-F94D-8540-25682625255F}"/>
              </a:ext>
            </a:extLst>
          </p:cNvPr>
          <p:cNvGrpSpPr/>
          <p:nvPr/>
        </p:nvGrpSpPr>
        <p:grpSpPr>
          <a:xfrm>
            <a:off x="6334361" y="0"/>
            <a:ext cx="5857640" cy="6858000"/>
            <a:chOff x="6334361" y="0"/>
            <a:chExt cx="5857640" cy="6858000"/>
          </a:xfrm>
        </p:grpSpPr>
        <p:sp>
          <p:nvSpPr>
            <p:cNvPr id="5" name="Rectangle 4">
              <a:extLst>
                <a:ext uri="{FF2B5EF4-FFF2-40B4-BE49-F238E27FC236}">
                  <a16:creationId xmlns:a16="http://schemas.microsoft.com/office/drawing/2014/main" id="{4DC219FC-E2D4-44A3-A9A2-10AC873CB73C}"/>
                </a:ext>
              </a:extLst>
            </p:cNvPr>
            <p:cNvSpPr/>
            <p:nvPr/>
          </p:nvSpPr>
          <p:spPr>
            <a:xfrm>
              <a:off x="6737131" y="0"/>
              <a:ext cx="5454870" cy="6858000"/>
            </a:xfrm>
            <a:prstGeom prst="rect">
              <a:avLst/>
            </a:prstGeom>
            <a:solidFill>
              <a:srgbClr val="00B0F0"/>
            </a:solidFill>
            <a:ln w="221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400"/>
            </a:p>
          </p:txBody>
        </p:sp>
        <p:sp>
          <p:nvSpPr>
            <p:cNvPr id="6" name="Rectangle 5">
              <a:extLst>
                <a:ext uri="{FF2B5EF4-FFF2-40B4-BE49-F238E27FC236}">
                  <a16:creationId xmlns:a16="http://schemas.microsoft.com/office/drawing/2014/main" id="{DB710877-5594-4BC7-B9E0-3E08F8F32DEE}"/>
                </a:ext>
              </a:extLst>
            </p:cNvPr>
            <p:cNvSpPr/>
            <p:nvPr/>
          </p:nvSpPr>
          <p:spPr>
            <a:xfrm flipV="1">
              <a:off x="6334361" y="231544"/>
              <a:ext cx="5454870" cy="454249"/>
            </a:xfrm>
            <a:prstGeom prst="rect">
              <a:avLst/>
            </a:prstGeom>
            <a:solidFill>
              <a:schemeClr val="tx1">
                <a:lumMod val="95000"/>
                <a:lumOff val="5000"/>
              </a:schemeClr>
            </a:solidFill>
            <a:ln w="4591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C12D67A9-4E86-4986-B9A2-06EA33162BDB}"/>
                </a:ext>
              </a:extLst>
            </p:cNvPr>
            <p:cNvSpPr txBox="1"/>
            <p:nvPr/>
          </p:nvSpPr>
          <p:spPr>
            <a:xfrm>
              <a:off x="7145532" y="259216"/>
              <a:ext cx="4545726" cy="369332"/>
            </a:xfrm>
            <a:prstGeom prst="rect">
              <a:avLst/>
            </a:prstGeom>
            <a:noFill/>
          </p:spPr>
          <p:txBody>
            <a:bodyPr wrap="square" rtlCol="0">
              <a:spAutoFit/>
            </a:bodyPr>
            <a:lstStyle/>
            <a:p>
              <a:r>
                <a:rPr lang="en-US" b="1">
                  <a:solidFill>
                    <a:schemeClr val="bg1"/>
                  </a:solidFill>
                </a:rPr>
                <a:t>Example</a:t>
              </a:r>
              <a:endParaRPr lang="en-IN" sz="2000" b="1">
                <a:solidFill>
                  <a:schemeClr val="bg1"/>
                </a:solidFill>
              </a:endParaRPr>
            </a:p>
          </p:txBody>
        </p:sp>
        <p:sp>
          <p:nvSpPr>
            <p:cNvPr id="9" name="TextBox 8">
              <a:extLst>
                <a:ext uri="{FF2B5EF4-FFF2-40B4-BE49-F238E27FC236}">
                  <a16:creationId xmlns:a16="http://schemas.microsoft.com/office/drawing/2014/main" id="{09D9B767-910F-544E-B9D2-994AB68901EC}"/>
                </a:ext>
              </a:extLst>
            </p:cNvPr>
            <p:cNvSpPr txBox="1"/>
            <p:nvPr/>
          </p:nvSpPr>
          <p:spPr>
            <a:xfrm>
              <a:off x="7061146" y="1265694"/>
              <a:ext cx="4858711" cy="2800767"/>
            </a:xfrm>
            <a:prstGeom prst="rect">
              <a:avLst/>
            </a:prstGeom>
            <a:noFill/>
          </p:spPr>
          <p:txBody>
            <a:bodyPr wrap="square" rtlCol="0">
              <a:spAutoFit/>
            </a:bodyPr>
            <a:lstStyle/>
            <a:p>
              <a:r>
                <a:rPr lang="en-CA" sz="1600">
                  <a:solidFill>
                    <a:schemeClr val="bg1"/>
                  </a:solidFill>
                </a:rPr>
                <a:t>The following forces influence the solution: </a:t>
              </a:r>
            </a:p>
            <a:p>
              <a:endParaRPr lang="en-CA" sz="1600">
                <a:solidFill>
                  <a:schemeClr val="bg1"/>
                </a:solidFill>
              </a:endParaRPr>
            </a:p>
            <a:p>
              <a:r>
                <a:rPr lang="en-CA" sz="1600">
                  <a:solidFill>
                    <a:schemeClr val="bg1"/>
                  </a:solidFill>
                </a:rPr>
                <a:t>Same information is presented differently</a:t>
              </a:r>
            </a:p>
            <a:p>
              <a:endParaRPr lang="en-CA" sz="1600">
                <a:solidFill>
                  <a:schemeClr val="bg1"/>
                </a:solidFill>
              </a:endParaRPr>
            </a:p>
            <a:p>
              <a:r>
                <a:rPr lang="en-CA" sz="1600">
                  <a:solidFill>
                    <a:schemeClr val="bg1"/>
                  </a:solidFill>
                </a:rPr>
                <a:t>The display and behavior of the application must reflect data manipulations immediately</a:t>
              </a:r>
            </a:p>
            <a:p>
              <a:endParaRPr lang="en-CA" sz="1600">
                <a:solidFill>
                  <a:schemeClr val="bg1"/>
                </a:solidFill>
              </a:endParaRPr>
            </a:p>
            <a:p>
              <a:r>
                <a:rPr lang="en-CA" sz="1600">
                  <a:solidFill>
                    <a:schemeClr val="bg1"/>
                  </a:solidFill>
                </a:rPr>
                <a:t>Changes to the UI should be easy</a:t>
              </a:r>
            </a:p>
            <a:p>
              <a:endParaRPr lang="en-CA" sz="1600">
                <a:solidFill>
                  <a:schemeClr val="bg1"/>
                </a:solidFill>
              </a:endParaRPr>
            </a:p>
            <a:p>
              <a:r>
                <a:rPr lang="en-CA" sz="1600">
                  <a:solidFill>
                    <a:schemeClr val="bg1"/>
                  </a:solidFill>
                </a:rPr>
                <a:t>Supporting different ‘look and feel’ standards should not affect code</a:t>
              </a:r>
            </a:p>
          </p:txBody>
        </p:sp>
      </p:grpSp>
    </p:spTree>
    <p:extLst>
      <p:ext uri="{BB962C8B-B14F-4D97-AF65-F5344CB8AC3E}">
        <p14:creationId xmlns:p14="http://schemas.microsoft.com/office/powerpoint/2010/main" val="83984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461665"/>
          </a:xfrm>
          <a:prstGeom prst="rect">
            <a:avLst/>
          </a:prstGeom>
          <a:noFill/>
        </p:spPr>
        <p:txBody>
          <a:bodyPr wrap="square" rtlCol="0">
            <a:spAutoFit/>
          </a:bodyPr>
          <a:lstStyle/>
          <a:p>
            <a:r>
              <a:rPr lang="en-IN" sz="2400" b="1">
                <a:solidFill>
                  <a:schemeClr val="bg1"/>
                </a:solidFill>
                <a:latin typeface="+mj-lt"/>
              </a:rPr>
              <a:t>The Classic Model-View-Controller Pattern (MVC)</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39" y="1531629"/>
            <a:ext cx="7082001" cy="4278094"/>
          </a:xfrm>
          <a:prstGeom prst="rect">
            <a:avLst/>
          </a:prstGeom>
          <a:noFill/>
        </p:spPr>
        <p:txBody>
          <a:bodyPr wrap="square" rtlCol="0">
            <a:spAutoFit/>
          </a:bodyPr>
          <a:lstStyle/>
          <a:p>
            <a:r>
              <a:rPr lang="en-CA" sz="1600"/>
              <a:t>In MVC pattern, model, view, controller triad exists for each object that can be manipulated by the user. </a:t>
            </a:r>
          </a:p>
          <a:p>
            <a:endParaRPr lang="en-CA" sz="1600"/>
          </a:p>
          <a:p>
            <a:endParaRPr lang="en-CA" sz="1600"/>
          </a:p>
          <a:p>
            <a:r>
              <a:rPr lang="en-CA" sz="1600" b="1"/>
              <a:t>Model : 	</a:t>
            </a:r>
            <a:r>
              <a:rPr lang="en-CA" sz="1600"/>
              <a:t>Storing the domain data and their basic logic </a:t>
            </a:r>
          </a:p>
          <a:p>
            <a:r>
              <a:rPr lang="en-CA" sz="1600"/>
              <a:t>	Has no reference to the other modules </a:t>
            </a:r>
          </a:p>
          <a:p>
            <a:r>
              <a:rPr lang="en-CA" sz="1600"/>
              <a:t>	Domain data does not depend on the presentation of domain data at all </a:t>
            </a:r>
          </a:p>
          <a:p>
            <a:endParaRPr lang="en-CA" sz="1600"/>
          </a:p>
          <a:p>
            <a:r>
              <a:rPr lang="en-CA" sz="1600" b="1"/>
              <a:t>View :</a:t>
            </a:r>
            <a:r>
              <a:rPr lang="en-CA" sz="1600"/>
              <a:t> 	View is something that displays data to user. </a:t>
            </a:r>
          </a:p>
          <a:p>
            <a:r>
              <a:rPr lang="en-CA" sz="1600"/>
              <a:t>	Simple and free of business logic implementation. </a:t>
            </a:r>
          </a:p>
          <a:p>
            <a:r>
              <a:rPr lang="en-CA" sz="1600"/>
              <a:t>	Invokes methods on Controller depending on user actions. </a:t>
            </a:r>
          </a:p>
          <a:p>
            <a:r>
              <a:rPr lang="en-CA" sz="1600"/>
              <a:t>	View monitors the model for state change and displays updated model. </a:t>
            </a:r>
          </a:p>
          <a:p>
            <a:endParaRPr lang="en-CA" sz="1600"/>
          </a:p>
          <a:p>
            <a:r>
              <a:rPr lang="en-CA" sz="1600" b="1"/>
              <a:t>Controller:</a:t>
            </a:r>
            <a:r>
              <a:rPr lang="en-CA" sz="1600"/>
              <a:t> </a:t>
            </a:r>
          </a:p>
          <a:p>
            <a:r>
              <a:rPr lang="en-CA" sz="1600"/>
              <a:t>	Interacts with the model and performs actions that updates the model. </a:t>
            </a:r>
          </a:p>
          <a:p>
            <a:r>
              <a:rPr lang="en-CA" sz="1600"/>
              <a:t>	doesn’t mediate between the view and model.</a:t>
            </a:r>
          </a:p>
          <a:p>
            <a:r>
              <a:rPr lang="en-CA" sz="1600"/>
              <a:t>	simply process the user action and updates model</a:t>
            </a:r>
          </a:p>
        </p:txBody>
      </p:sp>
      <p:pic>
        <p:nvPicPr>
          <p:cNvPr id="3" name="Picture 2">
            <a:extLst>
              <a:ext uri="{FF2B5EF4-FFF2-40B4-BE49-F238E27FC236}">
                <a16:creationId xmlns:a16="http://schemas.microsoft.com/office/drawing/2014/main" id="{974C7EB1-4314-8F43-A459-B1DD20AD86F4}"/>
              </a:ext>
            </a:extLst>
          </p:cNvPr>
          <p:cNvPicPr>
            <a:picLocks noChangeAspect="1"/>
          </p:cNvPicPr>
          <p:nvPr/>
        </p:nvPicPr>
        <p:blipFill>
          <a:blip r:embed="rId3"/>
          <a:stretch>
            <a:fillRect/>
          </a:stretch>
        </p:blipFill>
        <p:spPr>
          <a:xfrm>
            <a:off x="7329600" y="1713697"/>
            <a:ext cx="5186700" cy="4406400"/>
          </a:xfrm>
          <a:prstGeom prst="rect">
            <a:avLst/>
          </a:prstGeom>
          <a:effectLst>
            <a:softEdge rad="0"/>
          </a:effectLst>
        </p:spPr>
      </p:pic>
    </p:spTree>
    <p:extLst>
      <p:ext uri="{BB962C8B-B14F-4D97-AF65-F5344CB8AC3E}">
        <p14:creationId xmlns:p14="http://schemas.microsoft.com/office/powerpoint/2010/main" val="1360492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461665"/>
          </a:xfrm>
          <a:prstGeom prst="rect">
            <a:avLst/>
          </a:prstGeom>
          <a:noFill/>
        </p:spPr>
        <p:txBody>
          <a:bodyPr wrap="square" rtlCol="0">
            <a:spAutoFit/>
          </a:bodyPr>
          <a:lstStyle/>
          <a:p>
            <a:r>
              <a:rPr lang="en-IN" sz="2400" b="1">
                <a:solidFill>
                  <a:schemeClr val="bg1"/>
                </a:solidFill>
                <a:latin typeface="+mj-lt"/>
              </a:rPr>
              <a:t>The Classic Model-View-Controller Pattern (MVC)</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40" y="1531629"/>
            <a:ext cx="10655300" cy="369332"/>
          </a:xfrm>
          <a:prstGeom prst="rect">
            <a:avLst/>
          </a:prstGeom>
          <a:noFill/>
        </p:spPr>
        <p:txBody>
          <a:bodyPr wrap="square" rtlCol="0">
            <a:spAutoFit/>
          </a:bodyPr>
          <a:lstStyle/>
          <a:p>
            <a:r>
              <a:rPr lang="en-CA"/>
              <a:t>Understanding the interaction between Model, View and Controller  using sequence diagram:</a:t>
            </a:r>
          </a:p>
        </p:txBody>
      </p:sp>
      <p:pic>
        <p:nvPicPr>
          <p:cNvPr id="2" name="Picture 1">
            <a:extLst>
              <a:ext uri="{FF2B5EF4-FFF2-40B4-BE49-F238E27FC236}">
                <a16:creationId xmlns:a16="http://schemas.microsoft.com/office/drawing/2014/main" id="{75FD3943-FE33-0C4D-9844-FA5B6F190204}"/>
              </a:ext>
            </a:extLst>
          </p:cNvPr>
          <p:cNvPicPr>
            <a:picLocks noChangeAspect="1"/>
          </p:cNvPicPr>
          <p:nvPr/>
        </p:nvPicPr>
        <p:blipFill>
          <a:blip r:embed="rId3"/>
          <a:stretch>
            <a:fillRect/>
          </a:stretch>
        </p:blipFill>
        <p:spPr>
          <a:xfrm>
            <a:off x="7231380" y="2700844"/>
            <a:ext cx="4149968" cy="3250196"/>
          </a:xfrm>
          <a:prstGeom prst="rect">
            <a:avLst/>
          </a:prstGeom>
        </p:spPr>
      </p:pic>
      <p:pic>
        <p:nvPicPr>
          <p:cNvPr id="8" name="Picture 7">
            <a:extLst>
              <a:ext uri="{FF2B5EF4-FFF2-40B4-BE49-F238E27FC236}">
                <a16:creationId xmlns:a16="http://schemas.microsoft.com/office/drawing/2014/main" id="{B775773D-FC27-0940-8050-0A8A76C4C9EE}"/>
              </a:ext>
            </a:extLst>
          </p:cNvPr>
          <p:cNvPicPr>
            <a:picLocks noChangeAspect="1"/>
          </p:cNvPicPr>
          <p:nvPr/>
        </p:nvPicPr>
        <p:blipFill>
          <a:blip r:embed="rId4"/>
          <a:stretch>
            <a:fillRect/>
          </a:stretch>
        </p:blipFill>
        <p:spPr>
          <a:xfrm>
            <a:off x="764540" y="2261244"/>
            <a:ext cx="5823828" cy="4129396"/>
          </a:xfrm>
          <a:prstGeom prst="rect">
            <a:avLst/>
          </a:prstGeom>
        </p:spPr>
      </p:pic>
    </p:spTree>
    <p:extLst>
      <p:ext uri="{BB962C8B-B14F-4D97-AF65-F5344CB8AC3E}">
        <p14:creationId xmlns:p14="http://schemas.microsoft.com/office/powerpoint/2010/main" val="199171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59A02D-B2E6-4BD1-A127-D79CB7F19E51}"/>
              </a:ext>
            </a:extLst>
          </p:cNvPr>
          <p:cNvSpPr/>
          <p:nvPr/>
        </p:nvSpPr>
        <p:spPr>
          <a:xfrm>
            <a:off x="0" y="467360"/>
            <a:ext cx="7995920"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0B70C-29F8-424B-87DB-F3343B818646}"/>
              </a:ext>
            </a:extLst>
          </p:cNvPr>
          <p:cNvSpPr txBox="1"/>
          <p:nvPr/>
        </p:nvSpPr>
        <p:spPr>
          <a:xfrm>
            <a:off x="764540" y="565185"/>
            <a:ext cx="6466840" cy="461665"/>
          </a:xfrm>
          <a:prstGeom prst="rect">
            <a:avLst/>
          </a:prstGeom>
          <a:noFill/>
        </p:spPr>
        <p:txBody>
          <a:bodyPr wrap="square" rtlCol="0">
            <a:spAutoFit/>
          </a:bodyPr>
          <a:lstStyle/>
          <a:p>
            <a:r>
              <a:rPr lang="en-IN" sz="2400" b="1">
                <a:solidFill>
                  <a:schemeClr val="bg1"/>
                </a:solidFill>
                <a:latin typeface="+mj-lt"/>
              </a:rPr>
              <a:t>MVC Pattern for Web Applications (Model 2) </a:t>
            </a:r>
          </a:p>
        </p:txBody>
      </p:sp>
      <p:sp>
        <p:nvSpPr>
          <p:cNvPr id="7" name="TextBox 6">
            <a:extLst>
              <a:ext uri="{FF2B5EF4-FFF2-40B4-BE49-F238E27FC236}">
                <a16:creationId xmlns:a16="http://schemas.microsoft.com/office/drawing/2014/main" id="{3F782111-BC0B-48AE-B57C-59CD610F13D3}"/>
              </a:ext>
            </a:extLst>
          </p:cNvPr>
          <p:cNvSpPr txBox="1"/>
          <p:nvPr/>
        </p:nvSpPr>
        <p:spPr>
          <a:xfrm>
            <a:off x="764539" y="1531629"/>
            <a:ext cx="10220617" cy="3693319"/>
          </a:xfrm>
          <a:prstGeom prst="rect">
            <a:avLst/>
          </a:prstGeom>
          <a:noFill/>
        </p:spPr>
        <p:txBody>
          <a:bodyPr wrap="square" rtlCol="0">
            <a:spAutoFit/>
          </a:bodyPr>
          <a:lstStyle/>
          <a:p>
            <a:pPr algn="just"/>
            <a:r>
              <a:rPr lang="en-CA"/>
              <a:t>Model2 is MVC adapted to web</a:t>
            </a:r>
          </a:p>
          <a:p>
            <a:pPr algn="just"/>
            <a:endParaRPr lang="en-CA"/>
          </a:p>
          <a:p>
            <a:pPr algn="just"/>
            <a:r>
              <a:rPr lang="en-CA"/>
              <a:t>One of the most popular variation is Model 2</a:t>
            </a:r>
          </a:p>
          <a:p>
            <a:pPr algn="just"/>
            <a:endParaRPr lang="en-CA"/>
          </a:p>
          <a:p>
            <a:pPr algn="just"/>
            <a:r>
              <a:rPr lang="en-CA"/>
              <a:t>It’s a pattern originally created for Java Server Pages (JSP) and owes a lot of its popularity to Struts framework.  It’s the same pattern implemented by the recent ASP.NET MVC framework in .NET technology stack.</a:t>
            </a:r>
          </a:p>
          <a:p>
            <a:pPr algn="just"/>
            <a:endParaRPr lang="en-CA"/>
          </a:p>
          <a:p>
            <a:pPr algn="just"/>
            <a:r>
              <a:rPr lang="en-CA"/>
              <a:t>The following diagram depicts the structure of Model2 pattern:</a:t>
            </a:r>
          </a:p>
          <a:p>
            <a:pPr algn="just"/>
            <a:endParaRPr lang="en-CA"/>
          </a:p>
          <a:p>
            <a:pPr algn="just"/>
            <a:endParaRPr lang="en-CA"/>
          </a:p>
          <a:p>
            <a:pPr algn="just"/>
            <a:br>
              <a:rPr lang="en-CA"/>
            </a:br>
            <a:endParaRPr lang="en-IN"/>
          </a:p>
        </p:txBody>
      </p:sp>
      <p:pic>
        <p:nvPicPr>
          <p:cNvPr id="2" name="Picture 1">
            <a:extLst>
              <a:ext uri="{FF2B5EF4-FFF2-40B4-BE49-F238E27FC236}">
                <a16:creationId xmlns:a16="http://schemas.microsoft.com/office/drawing/2014/main" id="{1AD8206E-8C47-4A43-B7A3-1E8B11DAB908}"/>
              </a:ext>
            </a:extLst>
          </p:cNvPr>
          <p:cNvPicPr>
            <a:picLocks noChangeAspect="1"/>
          </p:cNvPicPr>
          <p:nvPr/>
        </p:nvPicPr>
        <p:blipFill>
          <a:blip r:embed="rId3"/>
          <a:stretch>
            <a:fillRect/>
          </a:stretch>
        </p:blipFill>
        <p:spPr>
          <a:xfrm>
            <a:off x="6428191" y="3526537"/>
            <a:ext cx="4084192" cy="3015283"/>
          </a:xfrm>
          <a:prstGeom prst="rect">
            <a:avLst/>
          </a:prstGeom>
        </p:spPr>
      </p:pic>
    </p:spTree>
    <p:extLst>
      <p:ext uri="{BB962C8B-B14F-4D97-AF65-F5344CB8AC3E}">
        <p14:creationId xmlns:p14="http://schemas.microsoft.com/office/powerpoint/2010/main" val="300087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2920</Words>
  <Application>Microsoft Macintosh PowerPoint</Application>
  <PresentationFormat>Widescreen</PresentationFormat>
  <Paragraphs>218</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Aasminpreet Singh Kainth</dc:creator>
  <cp:lastModifiedBy>Aasminpreet Singh Kainth</cp:lastModifiedBy>
  <cp:revision>1</cp:revision>
  <dcterms:created xsi:type="dcterms:W3CDTF">2020-03-30T00:33:27Z</dcterms:created>
  <dcterms:modified xsi:type="dcterms:W3CDTF">2020-03-30T20:57:18Z</dcterms:modified>
</cp:coreProperties>
</file>